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7"/>
  </p:notesMasterIdLst>
  <p:sldIdLst>
    <p:sldId id="274" r:id="rId5"/>
    <p:sldId id="342" r:id="rId6"/>
    <p:sldId id="300" r:id="rId7"/>
    <p:sldId id="327" r:id="rId8"/>
    <p:sldId id="343" r:id="rId9"/>
    <p:sldId id="345" r:id="rId10"/>
    <p:sldId id="347" r:id="rId11"/>
    <p:sldId id="346" r:id="rId12"/>
    <p:sldId id="348" r:id="rId13"/>
    <p:sldId id="349" r:id="rId14"/>
    <p:sldId id="344" r:id="rId15"/>
    <p:sldId id="350"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BEEC"/>
    <a:srgbClr val="D275F7"/>
    <a:srgbClr val="EBC7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86131" autoAdjust="0"/>
  </p:normalViewPr>
  <p:slideViewPr>
    <p:cSldViewPr snapToGrid="0">
      <p:cViewPr varScale="1">
        <p:scale>
          <a:sx n="69" d="100"/>
          <a:sy n="69" d="100"/>
        </p:scale>
        <p:origin x="564" y="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BB44735-0F20-4160-896C-A0C6B1EE177E}" type="datetimeFigureOut">
              <a:rPr lang="en-GB" smtClean="0"/>
              <a:t>04/03/2022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846889C5-5397-458B-850E-248C28F3039F}" type="slidenum">
              <a:rPr lang="en-GB" smtClean="0"/>
              <a:t>‹#›</a:t>
            </a:fld>
            <a:endParaRPr lang="en-GB"/>
          </a:p>
        </p:txBody>
      </p:sp>
    </p:spTree>
    <p:extLst>
      <p:ext uri="{BB962C8B-B14F-4D97-AF65-F5344CB8AC3E}">
        <p14:creationId xmlns:p14="http://schemas.microsoft.com/office/powerpoint/2010/main" val="4053211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4182D12-0A84-4ECF-8085-9937493BE5AC}" type="datetimeFigureOut">
              <a:rPr lang="en-GB" smtClean="0"/>
              <a:t>04/03/2022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152184313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182D12-0A84-4ECF-8085-9937493BE5AC}" type="datetimeFigureOut">
              <a:rPr lang="en-GB" smtClean="0"/>
              <a:t>04/03/2022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3313082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182D12-0A84-4ECF-8085-9937493BE5AC}" type="datetimeFigureOut">
              <a:rPr lang="en-GB" smtClean="0"/>
              <a:t>04/03/2022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3705859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26318"/>
            <a:ext cx="10515600" cy="1325563"/>
          </a:xfrm>
        </p:spPr>
        <p:txBody>
          <a:bodyPr/>
          <a:lstStyle>
            <a:lvl1pPr>
              <a:defRPr b="1"/>
            </a:lvl1pPr>
          </a:lstStyle>
          <a:p>
            <a:r>
              <a:rPr lang="en-US" dirty="0" smtClean="0"/>
              <a:t>Click to edit Master title style</a:t>
            </a:r>
            <a:endParaRPr lang="en-GB" dirty="0"/>
          </a:p>
        </p:txBody>
      </p:sp>
      <p:sp>
        <p:nvSpPr>
          <p:cNvPr id="3" name="Content Placeholder 2"/>
          <p:cNvSpPr>
            <a:spLocks noGrp="1"/>
          </p:cNvSpPr>
          <p:nvPr>
            <p:ph idx="1"/>
          </p:nvPr>
        </p:nvSpPr>
        <p:spPr>
          <a:xfrm>
            <a:off x="838200" y="2800349"/>
            <a:ext cx="10515600" cy="3376613"/>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24182D12-0A84-4ECF-8085-9937493BE5AC}" type="datetimeFigureOut">
              <a:rPr lang="en-GB" smtClean="0"/>
              <a:t>04/03/2022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149679370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4182D12-0A84-4ECF-8085-9937493BE5AC}" type="datetimeFigureOut">
              <a:rPr lang="en-GB" smtClean="0"/>
              <a:t>04/03/2022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2226069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4182D12-0A84-4ECF-8085-9937493BE5AC}" type="datetimeFigureOut">
              <a:rPr lang="en-GB" smtClean="0"/>
              <a:t>04/03/2022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2593466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4182D12-0A84-4ECF-8085-9937493BE5AC}" type="datetimeFigureOut">
              <a:rPr lang="en-GB" smtClean="0"/>
              <a:t>04/03/2022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3609271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4182D12-0A84-4ECF-8085-9937493BE5AC}" type="datetimeFigureOut">
              <a:rPr lang="en-GB" smtClean="0"/>
              <a:t>04/03/2022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295037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82D12-0A84-4ECF-8085-9937493BE5AC}" type="datetimeFigureOut">
              <a:rPr lang="en-GB" smtClean="0"/>
              <a:t>04/03/2022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2632467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182D12-0A84-4ECF-8085-9937493BE5AC}" type="datetimeFigureOut">
              <a:rPr lang="en-GB" smtClean="0"/>
              <a:t>04/03/2022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854240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182D12-0A84-4ECF-8085-9937493BE5AC}" type="datetimeFigureOut">
              <a:rPr lang="en-GB" smtClean="0"/>
              <a:t>04/03/2022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3336A0-DB29-480F-A5A3-6731B330F1BD}" type="slidenum">
              <a:rPr lang="en-GB" smtClean="0"/>
              <a:t>‹#›</a:t>
            </a:fld>
            <a:endParaRPr lang="en-GB"/>
          </a:p>
        </p:txBody>
      </p:sp>
    </p:spTree>
    <p:extLst>
      <p:ext uri="{BB962C8B-B14F-4D97-AF65-F5344CB8AC3E}">
        <p14:creationId xmlns:p14="http://schemas.microsoft.com/office/powerpoint/2010/main" val="2430535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1013" y="911622"/>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81013" y="2525713"/>
            <a:ext cx="10515600" cy="365125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182D12-0A84-4ECF-8085-9937493BE5AC}" type="datetimeFigureOut">
              <a:rPr lang="en-GB" smtClean="0"/>
              <a:t>04/03/2022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3336A0-DB29-480F-A5A3-6731B330F1BD}" type="slidenum">
              <a:rPr lang="en-GB" smtClean="0"/>
              <a:t>‹#›</a:t>
            </a:fld>
            <a:endParaRPr lang="en-GB"/>
          </a:p>
        </p:txBody>
      </p:sp>
      <p:sp>
        <p:nvSpPr>
          <p:cNvPr id="7" name="TextBox 7"/>
          <p:cNvSpPr txBox="1">
            <a:spLocks noChangeArrowheads="1"/>
          </p:cNvSpPr>
          <p:nvPr userDrawn="1"/>
        </p:nvSpPr>
        <p:spPr bwMode="auto">
          <a:xfrm>
            <a:off x="481013" y="346869"/>
            <a:ext cx="17287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en-US" sz="1200" dirty="0" smtClean="0"/>
              <a:t>MERTON COUNCIL</a:t>
            </a:r>
          </a:p>
        </p:txBody>
      </p:sp>
    </p:spTree>
    <p:extLst>
      <p:ext uri="{BB962C8B-B14F-4D97-AF65-F5344CB8AC3E}">
        <p14:creationId xmlns:p14="http://schemas.microsoft.com/office/powerpoint/2010/main" val="3514780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merton.gov.uk/fsd"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directories.merton.gov.uk/kb5/merton/directory/advice.page?id=Qgz20ONJ0Fw"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eventbrite.co.uk/o/london-borough-of-merton-early-years-1843477238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0363" y="1343850"/>
            <a:ext cx="10515600" cy="3834606"/>
          </a:xfrm>
        </p:spPr>
        <p:txBody>
          <a:bodyPr>
            <a:normAutofit/>
          </a:bodyPr>
          <a:lstStyle/>
          <a:p>
            <a:pPr marL="0" indent="0" algn="ctr">
              <a:buNone/>
            </a:pPr>
            <a:r>
              <a:rPr lang="en-GB" b="1" dirty="0" smtClean="0">
                <a:hlinkClick r:id="rId2"/>
              </a:rPr>
              <a:t>www.merton.gov.uk/fsd</a:t>
            </a:r>
            <a:endParaRPr lang="en-GB" b="1" dirty="0" smtClean="0"/>
          </a:p>
          <a:p>
            <a:pPr marL="0" indent="0" algn="ctr">
              <a:buNone/>
            </a:pPr>
            <a:endParaRPr lang="en-GB" b="1" dirty="0" smtClean="0"/>
          </a:p>
          <a:p>
            <a:pPr marL="0" indent="0" algn="ctr">
              <a:buNone/>
            </a:pPr>
            <a:endParaRPr lang="en-GB" dirty="0"/>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930"/>
          <a:stretch/>
        </p:blipFill>
        <p:spPr bwMode="auto">
          <a:xfrm>
            <a:off x="1145658" y="2055660"/>
            <a:ext cx="5107960" cy="3396940"/>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1892"/>
          <a:stretch/>
        </p:blipFill>
        <p:spPr bwMode="auto">
          <a:xfrm>
            <a:off x="6389603" y="2382349"/>
            <a:ext cx="5188806" cy="3613250"/>
          </a:xfrm>
          <a:prstGeom prst="rect">
            <a:avLst/>
          </a:prstGeom>
          <a:noFill/>
          <a:ln>
            <a:solidFill>
              <a:srgbClr val="002060"/>
            </a:solidFill>
          </a:ln>
          <a:effectLst/>
          <a:extLst/>
        </p:spPr>
      </p:pic>
      <p:sp>
        <p:nvSpPr>
          <p:cNvPr id="7" name="Hexagon 55"/>
          <p:cNvSpPr/>
          <p:nvPr/>
        </p:nvSpPr>
        <p:spPr>
          <a:xfrm rot="10800000" flipV="1">
            <a:off x="187488" y="62520"/>
            <a:ext cx="11829020" cy="684721"/>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4000" dirty="0" smtClean="0">
                <a:solidFill>
                  <a:srgbClr val="7030A0"/>
                </a:solidFill>
                <a:effectLst/>
                <a:latin typeface="Arial" panose="020B0604020202020204" pitchFamily="34" charset="0"/>
                <a:ea typeface="Times New Roman" panose="02020603050405020304" pitchFamily="18" charset="0"/>
                <a:cs typeface="Arial" panose="020B0604020202020204" pitchFamily="34" charset="0"/>
              </a:rPr>
              <a:t>Family Service Directories</a:t>
            </a:r>
            <a:endParaRPr lang="en-GB" sz="40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94844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7536" y="1577989"/>
            <a:ext cx="10515600" cy="3376613"/>
          </a:xfrm>
        </p:spPr>
        <p:txBody>
          <a:bodyPr/>
          <a:lstStyle/>
          <a:p>
            <a:pPr marL="0" indent="0">
              <a:buNone/>
            </a:pPr>
            <a:endParaRPr lang="en-GB" dirty="0" smtClean="0"/>
          </a:p>
          <a:p>
            <a:pPr marL="0" indent="0">
              <a:buNone/>
            </a:pPr>
            <a:endParaRPr lang="en-GB" dirty="0" smtClean="0"/>
          </a:p>
          <a:p>
            <a:pPr marL="0" indent="0">
              <a:buNone/>
            </a:pPr>
            <a:endParaRPr lang="en-GB" dirty="0"/>
          </a:p>
        </p:txBody>
      </p:sp>
      <p:sp>
        <p:nvSpPr>
          <p:cNvPr id="4" name="Hexagon 55"/>
          <p:cNvSpPr/>
          <p:nvPr/>
        </p:nvSpPr>
        <p:spPr>
          <a:xfrm rot="10800000" flipV="1">
            <a:off x="68359" y="117025"/>
            <a:ext cx="12031275" cy="1460963"/>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3600"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Family Wellbeing Service Parenting Programmes (SEND)</a:t>
            </a:r>
            <a:endParaRPr lang="en-GB" sz="36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TextBox 1"/>
          <p:cNvSpPr txBox="1"/>
          <p:nvPr/>
        </p:nvSpPr>
        <p:spPr>
          <a:xfrm>
            <a:off x="1284560" y="2835754"/>
            <a:ext cx="10250176" cy="2862322"/>
          </a:xfrm>
          <a:prstGeom prst="rect">
            <a:avLst/>
          </a:prstGeom>
          <a:noFill/>
        </p:spPr>
        <p:txBody>
          <a:bodyPr wrap="square" rtlCol="0">
            <a:spAutoFit/>
          </a:bodyPr>
          <a:lstStyle/>
          <a:p>
            <a:r>
              <a:rPr lang="en-GB" b="1" dirty="0" smtClean="0">
                <a:solidFill>
                  <a:srgbClr val="7030A0"/>
                </a:solidFill>
              </a:rPr>
              <a:t>Triple P Stepping Stones</a:t>
            </a:r>
          </a:p>
          <a:p>
            <a:endParaRPr lang="en-GB" dirty="0">
              <a:solidFill>
                <a:srgbClr val="7030A0"/>
              </a:solidFill>
            </a:endParaRPr>
          </a:p>
          <a:p>
            <a:endParaRPr lang="en-GB" dirty="0" smtClean="0">
              <a:solidFill>
                <a:srgbClr val="7030A0"/>
              </a:solidFill>
            </a:endParaRPr>
          </a:p>
          <a:p>
            <a:pPr marL="285750" indent="-285750">
              <a:buFont typeface="Arial" panose="020B0604020202020204" pitchFamily="34" charset="0"/>
              <a:buChar char="•"/>
            </a:pPr>
            <a:r>
              <a:rPr lang="en-GB" dirty="0" smtClean="0">
                <a:solidFill>
                  <a:srgbClr val="7030A0"/>
                </a:solidFill>
              </a:rPr>
              <a:t>9 </a:t>
            </a:r>
            <a:r>
              <a:rPr lang="en-GB" dirty="0">
                <a:solidFill>
                  <a:srgbClr val="7030A0"/>
                </a:solidFill>
              </a:rPr>
              <a:t>week programme for ages 5 – 11 years. </a:t>
            </a:r>
            <a:endParaRPr lang="en-GB" dirty="0" smtClean="0">
              <a:solidFill>
                <a:srgbClr val="7030A0"/>
              </a:solidFill>
            </a:endParaRPr>
          </a:p>
          <a:p>
            <a:pPr marL="285750" indent="-285750">
              <a:buFont typeface="Arial" panose="020B0604020202020204" pitchFamily="34" charset="0"/>
              <a:buChar char="•"/>
            </a:pPr>
            <a:r>
              <a:rPr lang="en-GB" dirty="0" smtClean="0">
                <a:solidFill>
                  <a:srgbClr val="7030A0"/>
                </a:solidFill>
              </a:rPr>
              <a:t>For </a:t>
            </a:r>
            <a:r>
              <a:rPr lang="en-GB" dirty="0">
                <a:solidFill>
                  <a:srgbClr val="7030A0"/>
                </a:solidFill>
              </a:rPr>
              <a:t>children with a disability or additional needs. </a:t>
            </a:r>
            <a:endParaRPr lang="en-GB" dirty="0" smtClean="0">
              <a:solidFill>
                <a:srgbClr val="7030A0"/>
              </a:solidFill>
            </a:endParaRPr>
          </a:p>
          <a:p>
            <a:pPr marL="285750" indent="-285750">
              <a:buFont typeface="Arial" panose="020B0604020202020204" pitchFamily="34" charset="0"/>
              <a:buChar char="•"/>
            </a:pPr>
            <a:r>
              <a:rPr lang="en-GB" dirty="0" smtClean="0">
                <a:solidFill>
                  <a:srgbClr val="7030A0"/>
                </a:solidFill>
              </a:rPr>
              <a:t>Understand </a:t>
            </a:r>
            <a:r>
              <a:rPr lang="en-GB" dirty="0">
                <a:solidFill>
                  <a:srgbClr val="7030A0"/>
                </a:solidFill>
              </a:rPr>
              <a:t>developmental needs and support emotional and </a:t>
            </a:r>
            <a:endParaRPr lang="en-GB" dirty="0" smtClean="0">
              <a:solidFill>
                <a:srgbClr val="7030A0"/>
              </a:solidFill>
            </a:endParaRPr>
          </a:p>
          <a:p>
            <a:r>
              <a:rPr lang="en-GB" dirty="0" smtClean="0">
                <a:solidFill>
                  <a:srgbClr val="7030A0"/>
                </a:solidFill>
              </a:rPr>
              <a:t>     behavioural </a:t>
            </a:r>
            <a:r>
              <a:rPr lang="en-GB" dirty="0">
                <a:solidFill>
                  <a:srgbClr val="7030A0"/>
                </a:solidFill>
              </a:rPr>
              <a:t>development of children and young </a:t>
            </a:r>
            <a:r>
              <a:rPr lang="en-GB" dirty="0" smtClean="0">
                <a:solidFill>
                  <a:srgbClr val="7030A0"/>
                </a:solidFill>
              </a:rPr>
              <a:t>people</a:t>
            </a:r>
          </a:p>
          <a:p>
            <a:pPr marL="285750" indent="-285750">
              <a:buFont typeface="Arial" panose="020B0604020202020204" pitchFamily="34" charset="0"/>
              <a:buChar char="•"/>
            </a:pPr>
            <a:r>
              <a:rPr lang="en-GB" dirty="0" smtClean="0">
                <a:solidFill>
                  <a:srgbClr val="7030A0"/>
                </a:solidFill>
              </a:rPr>
              <a:t> </a:t>
            </a:r>
            <a:endParaRPr lang="en-GB" dirty="0">
              <a:solidFill>
                <a:srgbClr val="7030A0"/>
              </a:solidFill>
            </a:endParaRPr>
          </a:p>
          <a:p>
            <a:endParaRPr lang="en-GB" dirty="0">
              <a:solidFill>
                <a:srgbClr val="7030A0"/>
              </a:solidFill>
            </a:endParaRPr>
          </a:p>
          <a:p>
            <a:endParaRPr lang="en-GB" dirty="0">
              <a:solidFill>
                <a:srgbClr val="7030A0"/>
              </a:solidFill>
            </a:endParaRPr>
          </a:p>
        </p:txBody>
      </p:sp>
      <p:sp>
        <p:nvSpPr>
          <p:cNvPr id="5" name="Hexagon 4"/>
          <p:cNvSpPr/>
          <p:nvPr/>
        </p:nvSpPr>
        <p:spPr>
          <a:xfrm>
            <a:off x="8683942" y="2351463"/>
            <a:ext cx="2342515" cy="1988820"/>
          </a:xfrm>
          <a:prstGeom prst="hexagon">
            <a:avLst>
              <a:gd name="adj" fmla="val 28877"/>
              <a:gd name="vf" fmla="val 115470"/>
            </a:avLst>
          </a:pr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sz="1200">
                <a:solidFill>
                  <a:srgbClr val="000000"/>
                </a:solidFill>
                <a:effectLst/>
                <a:latin typeface="Arial" panose="020B060402020202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61471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7536" y="1577989"/>
            <a:ext cx="10515600" cy="3376613"/>
          </a:xfrm>
        </p:spPr>
        <p:txBody>
          <a:bodyPr/>
          <a:lstStyle/>
          <a:p>
            <a:pPr marL="0" indent="0">
              <a:buNone/>
            </a:pPr>
            <a:endParaRPr lang="en-GB" dirty="0" smtClean="0"/>
          </a:p>
          <a:p>
            <a:pPr marL="0" indent="0">
              <a:buNone/>
            </a:pPr>
            <a:endParaRPr lang="en-GB" dirty="0" smtClean="0"/>
          </a:p>
          <a:p>
            <a:pPr marL="0" indent="0">
              <a:buNone/>
            </a:pPr>
            <a:endParaRPr lang="en-GB" dirty="0"/>
          </a:p>
        </p:txBody>
      </p:sp>
      <p:sp>
        <p:nvSpPr>
          <p:cNvPr id="4" name="Hexagon 55"/>
          <p:cNvSpPr/>
          <p:nvPr/>
        </p:nvSpPr>
        <p:spPr>
          <a:xfrm rot="10800000" flipV="1">
            <a:off x="68360" y="117026"/>
            <a:ext cx="12031275" cy="692682"/>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3600"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Short Breaks Service (SEND)</a:t>
            </a:r>
            <a:endParaRPr lang="en-GB" sz="36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TextBox 1"/>
          <p:cNvSpPr txBox="1"/>
          <p:nvPr/>
        </p:nvSpPr>
        <p:spPr>
          <a:xfrm>
            <a:off x="1050248" y="1828842"/>
            <a:ext cx="10250176" cy="4524315"/>
          </a:xfrm>
          <a:prstGeom prst="rect">
            <a:avLst/>
          </a:prstGeom>
          <a:noFill/>
        </p:spPr>
        <p:txBody>
          <a:bodyPr wrap="square" rtlCol="0">
            <a:spAutoFit/>
          </a:bodyPr>
          <a:lstStyle/>
          <a:p>
            <a:r>
              <a:rPr lang="en-GB" b="1" dirty="0">
                <a:solidFill>
                  <a:srgbClr val="7030A0"/>
                </a:solidFill>
              </a:rPr>
              <a:t>Short Breaks </a:t>
            </a:r>
            <a:endParaRPr lang="en-GB" b="1" dirty="0" smtClean="0">
              <a:solidFill>
                <a:srgbClr val="7030A0"/>
              </a:solidFill>
            </a:endParaRPr>
          </a:p>
          <a:p>
            <a:r>
              <a:rPr lang="en-GB" dirty="0" smtClean="0">
                <a:solidFill>
                  <a:srgbClr val="7030A0"/>
                </a:solidFill>
              </a:rPr>
              <a:t>Services </a:t>
            </a:r>
            <a:r>
              <a:rPr lang="en-GB" dirty="0">
                <a:solidFill>
                  <a:srgbClr val="7030A0"/>
                </a:solidFill>
              </a:rPr>
              <a:t>(previously called respite care) are fun and /or educational activities for children and young people with disabilities and additional needs. They support disabled children and their families who can't use universal services. They give children and young people a chance to socialise and gain independence while their families get to take time out from caring. Short Breaks Services can be offered during the day, in the evenings, at weekends or </a:t>
            </a:r>
            <a:r>
              <a:rPr lang="en-GB" dirty="0" smtClean="0">
                <a:solidFill>
                  <a:srgbClr val="7030A0"/>
                </a:solidFill>
              </a:rPr>
              <a:t>during </a:t>
            </a:r>
            <a:r>
              <a:rPr lang="en-GB" dirty="0">
                <a:solidFill>
                  <a:srgbClr val="7030A0"/>
                </a:solidFill>
              </a:rPr>
              <a:t>school holidays</a:t>
            </a:r>
            <a:r>
              <a:rPr lang="en-GB" dirty="0" smtClean="0">
                <a:solidFill>
                  <a:srgbClr val="7030A0"/>
                </a:solidFill>
              </a:rPr>
              <a:t>.</a:t>
            </a:r>
          </a:p>
          <a:p>
            <a:endParaRPr lang="en-GB" dirty="0" smtClean="0">
              <a:solidFill>
                <a:srgbClr val="7030A0"/>
              </a:solidFill>
            </a:endParaRPr>
          </a:p>
          <a:p>
            <a:endParaRPr lang="en-GB" dirty="0" smtClean="0">
              <a:solidFill>
                <a:srgbClr val="7030A0"/>
              </a:solidFill>
            </a:endParaRPr>
          </a:p>
          <a:p>
            <a:r>
              <a:rPr lang="en-GB" b="1" dirty="0" smtClean="0">
                <a:solidFill>
                  <a:srgbClr val="7030A0"/>
                </a:solidFill>
              </a:rPr>
              <a:t>M CARD</a:t>
            </a:r>
          </a:p>
          <a:p>
            <a:r>
              <a:rPr lang="en-GB" dirty="0" smtClean="0">
                <a:solidFill>
                  <a:srgbClr val="7030A0"/>
                </a:solidFill>
              </a:rPr>
              <a:t>Children </a:t>
            </a:r>
            <a:r>
              <a:rPr lang="en-GB" dirty="0">
                <a:solidFill>
                  <a:srgbClr val="7030A0"/>
                </a:solidFill>
              </a:rPr>
              <a:t>and young people on Merton's </a:t>
            </a:r>
            <a:r>
              <a:rPr lang="en-GB" u="sng" dirty="0">
                <a:solidFill>
                  <a:srgbClr val="7030A0"/>
                </a:solidFill>
                <a:hlinkClick r:id="rId2"/>
              </a:rPr>
              <a:t>Disability Database</a:t>
            </a:r>
            <a:r>
              <a:rPr lang="en-GB" dirty="0">
                <a:solidFill>
                  <a:srgbClr val="7030A0"/>
                </a:solidFill>
              </a:rPr>
              <a:t> may be eligible for an M-Card. This card will identify that your child has a disability or special need and can be used to obtain concessions or get help such as 'fast tracking' when there are long queues.</a:t>
            </a:r>
          </a:p>
          <a:p>
            <a:r>
              <a:rPr lang="en-GB" dirty="0">
                <a:solidFill>
                  <a:srgbClr val="7030A0"/>
                </a:solidFill>
              </a:rPr>
              <a:t>Children must be registered on the Merton Disability Database before an application for an M-Card can be accepted. Your child must meet certain criteria to be eligible for an M-Card. You can apply to join the database and apply for an M-Card in a single online application</a:t>
            </a:r>
            <a:r>
              <a:rPr lang="en-GB" dirty="0"/>
              <a:t>.</a:t>
            </a:r>
          </a:p>
          <a:p>
            <a:endParaRPr lang="en-GB" dirty="0">
              <a:solidFill>
                <a:srgbClr val="7030A0"/>
              </a:solidFill>
            </a:endParaRPr>
          </a:p>
        </p:txBody>
      </p:sp>
    </p:spTree>
    <p:extLst>
      <p:ext uri="{BB962C8B-B14F-4D97-AF65-F5344CB8AC3E}">
        <p14:creationId xmlns:p14="http://schemas.microsoft.com/office/powerpoint/2010/main" val="34176019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xagon 55"/>
          <p:cNvSpPr/>
          <p:nvPr/>
        </p:nvSpPr>
        <p:spPr>
          <a:xfrm rot="10800000" flipV="1">
            <a:off x="964289" y="1936588"/>
            <a:ext cx="10433384" cy="1693303"/>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3600"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Your thoughts…</a:t>
            </a:r>
            <a:endParaRPr lang="en-GB" sz="36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p:cNvSpPr txBox="1"/>
          <p:nvPr/>
        </p:nvSpPr>
        <p:spPr>
          <a:xfrm>
            <a:off x="258618" y="184727"/>
            <a:ext cx="2179782" cy="572655"/>
          </a:xfrm>
          <a:prstGeom prst="rect">
            <a:avLst/>
          </a:prstGeom>
          <a:solidFill>
            <a:schemeClr val="bg1"/>
          </a:solidFill>
          <a:ln>
            <a:noFill/>
          </a:ln>
        </p:spPr>
        <p:txBody>
          <a:bodyPr wrap="square" rtlCol="0">
            <a:spAutoFit/>
          </a:bodyPr>
          <a:lstStyle/>
          <a:p>
            <a:endParaRPr lang="en-GB" dirty="0"/>
          </a:p>
        </p:txBody>
      </p:sp>
    </p:spTree>
    <p:extLst>
      <p:ext uri="{BB962C8B-B14F-4D97-AF65-F5344CB8AC3E}">
        <p14:creationId xmlns:p14="http://schemas.microsoft.com/office/powerpoint/2010/main" val="2548956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5689" y="2155589"/>
            <a:ext cx="5801952" cy="4258271"/>
          </a:xfrm>
        </p:spPr>
        <p:txBody>
          <a:bodyPr>
            <a:normAutofit/>
          </a:bodyPr>
          <a:lstStyle/>
          <a:p>
            <a:pPr marL="0" indent="0">
              <a:buNone/>
            </a:pPr>
            <a:r>
              <a:rPr lang="en-GB" sz="2400" dirty="0" smtClean="0">
                <a:solidFill>
                  <a:srgbClr val="7030A0"/>
                </a:solidFill>
              </a:rPr>
              <a:t>Merton has a thriving network of children’s centres with co located health visiting and midwifery service delivery. </a:t>
            </a:r>
          </a:p>
          <a:p>
            <a:pPr marL="0" indent="0">
              <a:buNone/>
            </a:pPr>
            <a:r>
              <a:rPr lang="en-GB" sz="2400" dirty="0" smtClean="0">
                <a:solidFill>
                  <a:srgbClr val="7030A0"/>
                </a:solidFill>
              </a:rPr>
              <a:t>Children’s centres offer a range of group programmes, supporting families with children under 5 to understand and best support their child’s development</a:t>
            </a:r>
            <a:endParaRPr lang="en-GB" sz="2400" dirty="0" smtClean="0"/>
          </a:p>
          <a:p>
            <a:pPr marL="0" indent="0">
              <a:buNone/>
            </a:pPr>
            <a:endParaRPr lang="en-GB" sz="2400" dirty="0"/>
          </a:p>
          <a:p>
            <a:pPr marL="0" indent="0">
              <a:buNone/>
            </a:pPr>
            <a:endParaRPr lang="en-GB" sz="2400" dirty="0"/>
          </a:p>
        </p:txBody>
      </p:sp>
      <p:sp>
        <p:nvSpPr>
          <p:cNvPr id="8" name="Hexagon 55"/>
          <p:cNvSpPr/>
          <p:nvPr/>
        </p:nvSpPr>
        <p:spPr>
          <a:xfrm rot="10800000" flipV="1">
            <a:off x="158980" y="129018"/>
            <a:ext cx="11885237" cy="810069"/>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4000" dirty="0" smtClean="0">
                <a:solidFill>
                  <a:srgbClr val="7030A0"/>
                </a:solidFill>
                <a:effectLst/>
                <a:latin typeface="Arial" panose="020B0604020202020204" pitchFamily="34" charset="0"/>
                <a:ea typeface="Times New Roman" panose="02020603050405020304" pitchFamily="18" charset="0"/>
                <a:cs typeface="Arial" panose="020B0604020202020204" pitchFamily="34" charset="0"/>
              </a:rPr>
              <a:t>Children’s Centres</a:t>
            </a:r>
            <a:endParaRPr lang="en-GB" sz="40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rotWithShape="1">
          <a:blip r:embed="rId2"/>
          <a:srcRect l="33875" t="13303" r="35435" b="18150"/>
          <a:stretch/>
        </p:blipFill>
        <p:spPr>
          <a:xfrm rot="365231">
            <a:off x="7530606" y="1739817"/>
            <a:ext cx="3234574" cy="4515272"/>
          </a:xfrm>
          <a:prstGeom prst="rect">
            <a:avLst/>
          </a:prstGeom>
        </p:spPr>
      </p:pic>
    </p:spTree>
    <p:extLst>
      <p:ext uri="{BB962C8B-B14F-4D97-AF65-F5344CB8AC3E}">
        <p14:creationId xmlns:p14="http://schemas.microsoft.com/office/powerpoint/2010/main" val="2681848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2566" y="1811843"/>
            <a:ext cx="6184048" cy="3987080"/>
          </a:xfrm>
        </p:spPr>
        <p:txBody>
          <a:bodyPr>
            <a:normAutofit fontScale="92500" lnSpcReduction="10000"/>
          </a:bodyPr>
          <a:lstStyle/>
          <a:p>
            <a:pPr marL="0" indent="0">
              <a:buNone/>
            </a:pPr>
            <a:r>
              <a:rPr lang="en-GB" dirty="0" smtClean="0">
                <a:solidFill>
                  <a:srgbClr val="7030A0"/>
                </a:solidFill>
              </a:rPr>
              <a:t>FISHs </a:t>
            </a:r>
            <a:r>
              <a:rPr lang="en-GB" dirty="0">
                <a:solidFill>
                  <a:srgbClr val="7030A0"/>
                </a:solidFill>
              </a:rPr>
              <a:t>provide an access point for </a:t>
            </a:r>
            <a:r>
              <a:rPr lang="en-GB" dirty="0" smtClean="0">
                <a:solidFill>
                  <a:srgbClr val="7030A0"/>
                </a:solidFill>
              </a:rPr>
              <a:t>parents/carers (with children of all ages) to </a:t>
            </a:r>
            <a:r>
              <a:rPr lang="en-GB" dirty="0">
                <a:solidFill>
                  <a:srgbClr val="7030A0"/>
                </a:solidFill>
              </a:rPr>
              <a:t>gain information, advice and guidance on a range of </a:t>
            </a:r>
            <a:r>
              <a:rPr lang="en-GB" dirty="0" smtClean="0">
                <a:solidFill>
                  <a:srgbClr val="7030A0"/>
                </a:solidFill>
              </a:rPr>
              <a:t>subjects. </a:t>
            </a:r>
          </a:p>
          <a:p>
            <a:pPr marL="0" indent="0">
              <a:buNone/>
            </a:pPr>
            <a:endParaRPr lang="en-GB" dirty="0" smtClean="0">
              <a:solidFill>
                <a:srgbClr val="7030A0"/>
              </a:solidFill>
            </a:endParaRPr>
          </a:p>
          <a:p>
            <a:pPr marL="0" indent="0">
              <a:buNone/>
            </a:pPr>
            <a:r>
              <a:rPr lang="en-GB" dirty="0" smtClean="0">
                <a:solidFill>
                  <a:srgbClr val="7030A0"/>
                </a:solidFill>
              </a:rPr>
              <a:t>Bookable via Eventbrite </a:t>
            </a:r>
          </a:p>
          <a:p>
            <a:pPr marL="0" indent="0">
              <a:buNone/>
            </a:pPr>
            <a:r>
              <a:rPr lang="en-GB" dirty="0">
                <a:solidFill>
                  <a:srgbClr val="7030A0"/>
                </a:solidFill>
              </a:rPr>
              <a:t>(</a:t>
            </a:r>
            <a:r>
              <a:rPr lang="en-GB" dirty="0" smtClean="0">
                <a:solidFill>
                  <a:srgbClr val="7030A0"/>
                </a:solidFill>
              </a:rPr>
              <a:t>either by parents/carers or by a practitioner on their behalf)</a:t>
            </a:r>
          </a:p>
          <a:p>
            <a:pPr marL="0" indent="0">
              <a:buNone/>
            </a:pPr>
            <a:endParaRPr lang="en-GB" dirty="0" smtClean="0"/>
          </a:p>
          <a:p>
            <a:pPr marL="0" indent="0">
              <a:buNone/>
            </a:pPr>
            <a:r>
              <a:rPr lang="en-GB" dirty="0" smtClean="0">
                <a:hlinkClick r:id="rId2"/>
              </a:rPr>
              <a:t>EVENTBRITE </a:t>
            </a:r>
            <a:endParaRPr lang="en-GB" dirty="0" smtClean="0"/>
          </a:p>
          <a:p>
            <a:pPr marL="0" indent="0">
              <a:buNone/>
            </a:pPr>
            <a:endParaRPr lang="en-GB" dirty="0" smtClean="0"/>
          </a:p>
          <a:p>
            <a:pPr marL="0" indent="0">
              <a:buNone/>
            </a:pPr>
            <a:endParaRPr lang="en-GB" dirty="0"/>
          </a:p>
        </p:txBody>
      </p:sp>
      <p:pic>
        <p:nvPicPr>
          <p:cNvPr id="5" name="Picture 4"/>
          <p:cNvPicPr>
            <a:picLocks noChangeAspect="1"/>
          </p:cNvPicPr>
          <p:nvPr/>
        </p:nvPicPr>
        <p:blipFill rotWithShape="1">
          <a:blip r:embed="rId3"/>
          <a:srcRect l="35656" t="16967" r="35749" b="10824"/>
          <a:stretch/>
        </p:blipFill>
        <p:spPr>
          <a:xfrm rot="263399">
            <a:off x="7911756" y="1457128"/>
            <a:ext cx="3306393" cy="4696509"/>
          </a:xfrm>
          <a:prstGeom prst="rect">
            <a:avLst/>
          </a:prstGeom>
          <a:ln>
            <a:solidFill>
              <a:schemeClr val="tx1"/>
            </a:solidFill>
          </a:ln>
        </p:spPr>
      </p:pic>
      <p:sp>
        <p:nvSpPr>
          <p:cNvPr id="4" name="Hexagon 55"/>
          <p:cNvSpPr/>
          <p:nvPr/>
        </p:nvSpPr>
        <p:spPr>
          <a:xfrm rot="10800000" flipV="1">
            <a:off x="368978" y="142240"/>
            <a:ext cx="11684475" cy="725978"/>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3600" dirty="0" smtClean="0">
                <a:solidFill>
                  <a:srgbClr val="7030A0"/>
                </a:solidFill>
                <a:effectLst/>
                <a:latin typeface="Arial" panose="020B0604020202020204" pitchFamily="34" charset="0"/>
                <a:ea typeface="Times New Roman" panose="02020603050405020304" pitchFamily="18" charset="0"/>
                <a:cs typeface="Arial" panose="020B0604020202020204" pitchFamily="34" charset="0"/>
              </a:rPr>
              <a:t>Family Informatio</a:t>
            </a:r>
            <a:r>
              <a:rPr lang="en-GB" sz="3600"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n &amp; Support Hubs (FISH)</a:t>
            </a:r>
            <a:endParaRPr lang="en-GB" sz="36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63625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0248" y="2145548"/>
            <a:ext cx="10515600" cy="3376613"/>
          </a:xfrm>
        </p:spPr>
        <p:txBody>
          <a:bodyPr/>
          <a:lstStyle/>
          <a:p>
            <a:pPr marL="0" indent="0">
              <a:buNone/>
            </a:pPr>
            <a:endParaRPr lang="en-GB" dirty="0" smtClean="0"/>
          </a:p>
          <a:p>
            <a:pPr marL="0" indent="0">
              <a:buNone/>
            </a:pPr>
            <a:endParaRPr lang="en-GB" dirty="0" smtClean="0"/>
          </a:p>
          <a:p>
            <a:pPr marL="0" indent="0">
              <a:buNone/>
            </a:pPr>
            <a:endParaRPr lang="en-GB" dirty="0"/>
          </a:p>
        </p:txBody>
      </p:sp>
      <p:sp>
        <p:nvSpPr>
          <p:cNvPr id="4" name="Hexagon 55"/>
          <p:cNvSpPr/>
          <p:nvPr/>
        </p:nvSpPr>
        <p:spPr>
          <a:xfrm rot="10800000" flipV="1">
            <a:off x="68360" y="117026"/>
            <a:ext cx="12031275" cy="692682"/>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3600"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Family Wellbeing Service</a:t>
            </a:r>
            <a:endParaRPr lang="en-GB" sz="36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TextBox 1"/>
          <p:cNvSpPr txBox="1"/>
          <p:nvPr/>
        </p:nvSpPr>
        <p:spPr>
          <a:xfrm>
            <a:off x="783354" y="1832665"/>
            <a:ext cx="11164575" cy="5170646"/>
          </a:xfrm>
          <a:prstGeom prst="rect">
            <a:avLst/>
          </a:prstGeom>
          <a:noFill/>
        </p:spPr>
        <p:txBody>
          <a:bodyPr wrap="square" rtlCol="0">
            <a:spAutoFit/>
          </a:bodyPr>
          <a:lstStyle/>
          <a:p>
            <a:endParaRPr lang="en-GB" sz="1400" b="1" dirty="0" smtClean="0">
              <a:solidFill>
                <a:srgbClr val="7030A0"/>
              </a:solidFill>
            </a:endParaRPr>
          </a:p>
          <a:p>
            <a:endParaRPr lang="en-GB" sz="1400" b="1" dirty="0" smtClean="0">
              <a:solidFill>
                <a:srgbClr val="7030A0"/>
              </a:solidFill>
            </a:endParaRPr>
          </a:p>
          <a:p>
            <a:endParaRPr lang="en-GB" sz="1400" b="1" dirty="0">
              <a:solidFill>
                <a:srgbClr val="7030A0"/>
              </a:solidFill>
            </a:endParaRPr>
          </a:p>
          <a:p>
            <a:r>
              <a:rPr lang="en-GB" sz="1600" dirty="0" smtClean="0">
                <a:solidFill>
                  <a:srgbClr val="7030A0"/>
                </a:solidFill>
              </a:rPr>
              <a:t>The</a:t>
            </a:r>
            <a:r>
              <a:rPr lang="en-GB" sz="1600" dirty="0">
                <a:solidFill>
                  <a:srgbClr val="7030A0"/>
                </a:solidFill>
              </a:rPr>
              <a:t> Family Wellbeing Case Practitioners</a:t>
            </a:r>
            <a:r>
              <a:rPr lang="en-GB" sz="1600" b="1" dirty="0">
                <a:solidFill>
                  <a:srgbClr val="7030A0"/>
                </a:solidFill>
              </a:rPr>
              <a:t> </a:t>
            </a:r>
            <a:r>
              <a:rPr lang="en-GB" sz="1600" dirty="0">
                <a:solidFill>
                  <a:srgbClr val="7030A0"/>
                </a:solidFill>
              </a:rPr>
              <a:t>work to a whole family </a:t>
            </a:r>
            <a:r>
              <a:rPr lang="en-GB" sz="1600" dirty="0" smtClean="0">
                <a:solidFill>
                  <a:srgbClr val="7030A0"/>
                </a:solidFill>
              </a:rPr>
              <a:t>approach providing </a:t>
            </a:r>
            <a:r>
              <a:rPr lang="en-GB" sz="1600" dirty="0">
                <a:solidFill>
                  <a:srgbClr val="7030A0"/>
                </a:solidFill>
              </a:rPr>
              <a:t>family support </a:t>
            </a:r>
            <a:r>
              <a:rPr lang="en-GB" sz="1600" dirty="0" smtClean="0">
                <a:solidFill>
                  <a:srgbClr val="7030A0"/>
                </a:solidFill>
              </a:rPr>
              <a:t>where families are experiencing  </a:t>
            </a:r>
            <a:r>
              <a:rPr lang="en-GB" sz="1600" dirty="0">
                <a:solidFill>
                  <a:srgbClr val="7030A0"/>
                </a:solidFill>
              </a:rPr>
              <a:t>multiple / complex needs </a:t>
            </a:r>
            <a:endParaRPr lang="en-GB" sz="1600" dirty="0" smtClean="0">
              <a:solidFill>
                <a:srgbClr val="7030A0"/>
              </a:solidFill>
            </a:endParaRPr>
          </a:p>
          <a:p>
            <a:r>
              <a:rPr lang="en-GB" sz="1600" dirty="0" smtClean="0">
                <a:solidFill>
                  <a:srgbClr val="7030A0"/>
                </a:solidFill>
              </a:rPr>
              <a:t>Requests for support via the Children and Families Hub</a:t>
            </a:r>
            <a:endParaRPr lang="en-GB" sz="1600" dirty="0" smtClean="0">
              <a:solidFill>
                <a:srgbClr val="7030A0"/>
              </a:solidFill>
            </a:endParaRPr>
          </a:p>
          <a:p>
            <a:endParaRPr lang="en-GB" sz="1600" dirty="0">
              <a:solidFill>
                <a:srgbClr val="7030A0"/>
              </a:solidFill>
            </a:endParaRPr>
          </a:p>
          <a:p>
            <a:r>
              <a:rPr lang="en-GB" sz="1600" b="1" dirty="0" smtClean="0">
                <a:solidFill>
                  <a:srgbClr val="7030A0"/>
                </a:solidFill>
              </a:rPr>
              <a:t>Group Parenting Programmes</a:t>
            </a:r>
          </a:p>
          <a:p>
            <a:endParaRPr lang="en-GB" sz="1600" dirty="0" smtClean="0">
              <a:solidFill>
                <a:srgbClr val="7030A0"/>
              </a:solidFill>
            </a:endParaRPr>
          </a:p>
          <a:p>
            <a:r>
              <a:rPr lang="en-GB" sz="1600" dirty="0" smtClean="0">
                <a:solidFill>
                  <a:srgbClr val="7030A0"/>
                </a:solidFill>
              </a:rPr>
              <a:t>The family Wellbeing Service deliver a range of evidenced based group parenting programmes for the families they support and those working alongside children’s social care</a:t>
            </a:r>
          </a:p>
          <a:p>
            <a:endParaRPr lang="en-GB" sz="1600" dirty="0">
              <a:solidFill>
                <a:srgbClr val="7030A0"/>
              </a:solidFill>
            </a:endParaRPr>
          </a:p>
          <a:p>
            <a:r>
              <a:rPr lang="en-GB" sz="1600" dirty="0" smtClean="0">
                <a:solidFill>
                  <a:srgbClr val="7030A0"/>
                </a:solidFill>
              </a:rPr>
              <a:t>The ‘Triple P’ programmes give </a:t>
            </a:r>
            <a:r>
              <a:rPr lang="en-GB" sz="1600" dirty="0">
                <a:solidFill>
                  <a:srgbClr val="7030A0"/>
                </a:solidFill>
              </a:rPr>
              <a:t>parents simple and practical strategies to help them build strong, healthy relationships, confidently manage their children’s behaviour and prevent problems </a:t>
            </a:r>
            <a:r>
              <a:rPr lang="en-GB" sz="1600" dirty="0" smtClean="0">
                <a:solidFill>
                  <a:srgbClr val="7030A0"/>
                </a:solidFill>
              </a:rPr>
              <a:t>developing. Programmes are available for families with children from 3 – 16, delivered both in person and online</a:t>
            </a:r>
          </a:p>
          <a:p>
            <a:endParaRPr lang="en-GB" sz="1600" dirty="0">
              <a:solidFill>
                <a:srgbClr val="7030A0"/>
              </a:solidFill>
            </a:endParaRPr>
          </a:p>
          <a:p>
            <a:r>
              <a:rPr lang="en-GB" sz="1600" dirty="0" smtClean="0">
                <a:solidFill>
                  <a:srgbClr val="7030A0"/>
                </a:solidFill>
              </a:rPr>
              <a:t>Freedom Programmes are designed to support those effected by domestic abuse, with programmes available for both victims (child and adult) and </a:t>
            </a:r>
            <a:r>
              <a:rPr lang="en-GB" sz="1600" dirty="0" smtClean="0">
                <a:solidFill>
                  <a:srgbClr val="7030A0"/>
                </a:solidFill>
              </a:rPr>
              <a:t>perpetrators</a:t>
            </a:r>
          </a:p>
          <a:p>
            <a:endParaRPr lang="en-GB" sz="1600" dirty="0" smtClean="0">
              <a:solidFill>
                <a:srgbClr val="7030A0"/>
              </a:solidFill>
            </a:endParaRPr>
          </a:p>
          <a:p>
            <a:r>
              <a:rPr lang="en-GB" sz="1600" dirty="0" smtClean="0">
                <a:solidFill>
                  <a:srgbClr val="7030A0"/>
                </a:solidFill>
              </a:rPr>
              <a:t>Requests by professional referral using programme request from</a:t>
            </a:r>
            <a:endParaRPr lang="en-GB" sz="1600" dirty="0">
              <a:solidFill>
                <a:srgbClr val="7030A0"/>
              </a:solidFill>
            </a:endParaRPr>
          </a:p>
          <a:p>
            <a:endParaRPr lang="en-GB" sz="1600" dirty="0">
              <a:solidFill>
                <a:srgbClr val="7030A0"/>
              </a:solidFill>
            </a:endParaRPr>
          </a:p>
        </p:txBody>
      </p:sp>
      <p:sp>
        <p:nvSpPr>
          <p:cNvPr id="5" name="Content Placeholder 2"/>
          <p:cNvSpPr txBox="1">
            <a:spLocks/>
          </p:cNvSpPr>
          <p:nvPr/>
        </p:nvSpPr>
        <p:spPr>
          <a:xfrm>
            <a:off x="783354" y="1177463"/>
            <a:ext cx="11049387" cy="59701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b="1" dirty="0" smtClean="0">
                <a:solidFill>
                  <a:srgbClr val="7030A0"/>
                </a:solidFill>
              </a:rPr>
              <a:t>Family Wellbeing Case </a:t>
            </a:r>
            <a:r>
              <a:rPr lang="en-GB" sz="1600" b="1" dirty="0">
                <a:solidFill>
                  <a:srgbClr val="7030A0"/>
                </a:solidFill>
              </a:rPr>
              <a:t>W</a:t>
            </a:r>
            <a:r>
              <a:rPr lang="en-GB" sz="1600" b="1" dirty="0" smtClean="0">
                <a:solidFill>
                  <a:srgbClr val="7030A0"/>
                </a:solidFill>
              </a:rPr>
              <a:t>ork </a:t>
            </a:r>
          </a:p>
          <a:p>
            <a:pPr marL="0" indent="0">
              <a:buFont typeface="Arial" panose="020B0604020202020204" pitchFamily="34" charset="0"/>
              <a:buNone/>
            </a:pPr>
            <a:r>
              <a:rPr lang="en-GB" sz="1600" dirty="0" smtClean="0">
                <a:solidFill>
                  <a:srgbClr val="7030A0"/>
                </a:solidFill>
              </a:rPr>
              <a:t>Service work with families, over a period of 3 – 6 months </a:t>
            </a:r>
          </a:p>
          <a:p>
            <a:pPr marL="0" indent="0">
              <a:buFont typeface="Arial" panose="020B0604020202020204" pitchFamily="34" charset="0"/>
              <a:buNone/>
            </a:pPr>
            <a:r>
              <a:rPr lang="en-GB" sz="1600" dirty="0" smtClean="0">
                <a:solidFill>
                  <a:srgbClr val="7030A0"/>
                </a:solidFill>
              </a:rPr>
              <a:t>Family Wellbeing Service case practitioners will provide the Key Worker/Lead Professional role working directly with family members and coordinating support and information sharing across the professional network.</a:t>
            </a:r>
          </a:p>
          <a:p>
            <a:endParaRPr lang="en-GB" sz="600" dirty="0"/>
          </a:p>
        </p:txBody>
      </p:sp>
    </p:spTree>
    <p:extLst>
      <p:ext uri="{BB962C8B-B14F-4D97-AF65-F5344CB8AC3E}">
        <p14:creationId xmlns:p14="http://schemas.microsoft.com/office/powerpoint/2010/main" val="6147285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agon 55"/>
          <p:cNvSpPr/>
          <p:nvPr/>
        </p:nvSpPr>
        <p:spPr>
          <a:xfrm rot="10800000" flipV="1">
            <a:off x="158980" y="129018"/>
            <a:ext cx="11885237" cy="810069"/>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4000" dirty="0" smtClean="0">
                <a:solidFill>
                  <a:srgbClr val="7030A0"/>
                </a:solidFill>
                <a:effectLst/>
                <a:latin typeface="Arial" panose="020B0604020202020204" pitchFamily="34" charset="0"/>
                <a:ea typeface="Times New Roman" panose="02020603050405020304" pitchFamily="18" charset="0"/>
                <a:cs typeface="Arial" panose="020B0604020202020204" pitchFamily="34" charset="0"/>
              </a:rPr>
              <a:t> 0-5 Family and Parenting Support (SEND)</a:t>
            </a:r>
            <a:endParaRPr lang="en-GB" sz="40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704194" y="1654444"/>
            <a:ext cx="7987862" cy="3970318"/>
          </a:xfrm>
          <a:prstGeom prst="rect">
            <a:avLst/>
          </a:prstGeom>
        </p:spPr>
        <p:txBody>
          <a:bodyPr wrap="square">
            <a:spAutoFit/>
          </a:bodyPr>
          <a:lstStyle/>
          <a:p>
            <a:r>
              <a:rPr lang="en-GB" b="1" dirty="0" smtClean="0">
                <a:solidFill>
                  <a:srgbClr val="7030A0"/>
                </a:solidFill>
                <a:cs typeface="Arial" panose="020B0604020202020204" pitchFamily="34" charset="0"/>
              </a:rPr>
              <a:t>PORTAGE FAMILY SUPPORT</a:t>
            </a:r>
          </a:p>
          <a:p>
            <a:endParaRPr lang="en-GB" b="1" dirty="0">
              <a:solidFill>
                <a:srgbClr val="7030A0"/>
              </a:solidFill>
              <a:cs typeface="Arial" panose="020B0604020202020204" pitchFamily="34" charset="0"/>
            </a:endParaRPr>
          </a:p>
          <a:p>
            <a:r>
              <a:rPr lang="en-GB" b="1" dirty="0" smtClean="0">
                <a:solidFill>
                  <a:srgbClr val="7030A0"/>
                </a:solidFill>
                <a:cs typeface="Arial" panose="020B0604020202020204" pitchFamily="34" charset="0"/>
              </a:rPr>
              <a:t>For children </a:t>
            </a:r>
            <a:r>
              <a:rPr lang="en-GB" b="1" dirty="0">
                <a:solidFill>
                  <a:srgbClr val="7030A0"/>
                </a:solidFill>
                <a:cs typeface="Arial" panose="020B0604020202020204" pitchFamily="34" charset="0"/>
              </a:rPr>
              <a:t>born with complex needs or where complex needs identified before 2</a:t>
            </a:r>
            <a:r>
              <a:rPr lang="en-GB" b="1" baseline="30000" dirty="0">
                <a:solidFill>
                  <a:srgbClr val="7030A0"/>
                </a:solidFill>
                <a:cs typeface="Arial" panose="020B0604020202020204" pitchFamily="34" charset="0"/>
              </a:rPr>
              <a:t>nd</a:t>
            </a:r>
            <a:r>
              <a:rPr lang="en-GB" b="1" dirty="0">
                <a:solidFill>
                  <a:srgbClr val="7030A0"/>
                </a:solidFill>
                <a:cs typeface="Arial" panose="020B0604020202020204" pitchFamily="34" charset="0"/>
              </a:rPr>
              <a:t> birthday </a:t>
            </a:r>
          </a:p>
          <a:p>
            <a:pPr marL="285750" indent="-285750">
              <a:buFont typeface="Arial" panose="020B0604020202020204" pitchFamily="34" charset="0"/>
              <a:buChar char="•"/>
            </a:pPr>
            <a:endParaRPr lang="en-GB" b="1" dirty="0" smtClean="0">
              <a:solidFill>
                <a:srgbClr val="7030A0"/>
              </a:solidFill>
              <a:cs typeface="Arial" panose="020B0604020202020204" pitchFamily="34" charset="0"/>
            </a:endParaRPr>
          </a:p>
          <a:p>
            <a:pPr marL="285750" indent="-285750">
              <a:buFont typeface="Arial" panose="020B0604020202020204" pitchFamily="34" charset="0"/>
              <a:buChar char="•"/>
            </a:pPr>
            <a:r>
              <a:rPr lang="en-GB" dirty="0">
                <a:solidFill>
                  <a:srgbClr val="7030A0"/>
                </a:solidFill>
                <a:cs typeface="Arial" panose="020B0604020202020204" pitchFamily="34" charset="0"/>
              </a:rPr>
              <a:t>R</a:t>
            </a:r>
            <a:r>
              <a:rPr lang="en-GB" dirty="0" smtClean="0">
                <a:solidFill>
                  <a:srgbClr val="7030A0"/>
                </a:solidFill>
                <a:cs typeface="Arial" panose="020B0604020202020204" pitchFamily="34" charset="0"/>
              </a:rPr>
              <a:t>egular </a:t>
            </a:r>
            <a:r>
              <a:rPr lang="en-GB" dirty="0">
                <a:solidFill>
                  <a:srgbClr val="7030A0"/>
                </a:solidFill>
                <a:cs typeface="Arial" panose="020B0604020202020204" pitchFamily="34" charset="0"/>
              </a:rPr>
              <a:t>home visits to model activities and interventions to support the child’s development</a:t>
            </a:r>
          </a:p>
          <a:p>
            <a:pPr marL="285750" indent="-285750">
              <a:buFont typeface="Arial" panose="020B0604020202020204" pitchFamily="34" charset="0"/>
              <a:buChar char="•"/>
            </a:pPr>
            <a:r>
              <a:rPr lang="en-GB" dirty="0">
                <a:solidFill>
                  <a:srgbClr val="7030A0"/>
                </a:solidFill>
                <a:cs typeface="Arial" panose="020B0604020202020204" pitchFamily="34" charset="0"/>
              </a:rPr>
              <a:t>Explanation and modelling of recommendations made by physio, OT and S&amp;LT</a:t>
            </a:r>
          </a:p>
          <a:p>
            <a:pPr marL="285750" indent="-285750">
              <a:buFont typeface="Arial" panose="020B0604020202020204" pitchFamily="34" charset="0"/>
              <a:buChar char="•"/>
            </a:pPr>
            <a:r>
              <a:rPr lang="en-GB" dirty="0">
                <a:solidFill>
                  <a:srgbClr val="7030A0"/>
                </a:solidFill>
                <a:cs typeface="Arial" panose="020B0604020202020204" pitchFamily="34" charset="0"/>
              </a:rPr>
              <a:t>Multi-professional working including joint visits and meetings</a:t>
            </a:r>
          </a:p>
          <a:p>
            <a:pPr marL="285750" indent="-285750">
              <a:buFont typeface="Arial" panose="020B0604020202020204" pitchFamily="34" charset="0"/>
              <a:buChar char="•"/>
            </a:pPr>
            <a:r>
              <a:rPr lang="en-GB" dirty="0">
                <a:solidFill>
                  <a:srgbClr val="7030A0"/>
                </a:solidFill>
                <a:cs typeface="Arial" panose="020B0604020202020204" pitchFamily="34" charset="0"/>
              </a:rPr>
              <a:t>Referrals to professionals, charities and organisations</a:t>
            </a:r>
          </a:p>
          <a:p>
            <a:pPr marL="285750" indent="-285750">
              <a:buFont typeface="Arial" panose="020B0604020202020204" pitchFamily="34" charset="0"/>
              <a:buChar char="•"/>
            </a:pPr>
            <a:r>
              <a:rPr lang="en-GB" dirty="0">
                <a:solidFill>
                  <a:srgbClr val="7030A0"/>
                </a:solidFill>
                <a:cs typeface="Arial" panose="020B0604020202020204" pitchFamily="34" charset="0"/>
              </a:rPr>
              <a:t>Support to apply for DLA</a:t>
            </a:r>
          </a:p>
          <a:p>
            <a:pPr marL="285750" indent="-285750">
              <a:buFont typeface="Arial" panose="020B0604020202020204" pitchFamily="34" charset="0"/>
              <a:buChar char="•"/>
            </a:pPr>
            <a:r>
              <a:rPr lang="en-GB" dirty="0">
                <a:solidFill>
                  <a:srgbClr val="7030A0"/>
                </a:solidFill>
                <a:cs typeface="Arial" panose="020B0604020202020204" pitchFamily="34" charset="0"/>
              </a:rPr>
              <a:t>Access to portage support group every week</a:t>
            </a:r>
          </a:p>
          <a:p>
            <a:pPr marL="285750" indent="-285750">
              <a:buFont typeface="Arial" panose="020B0604020202020204" pitchFamily="34" charset="0"/>
              <a:buChar char="•"/>
            </a:pPr>
            <a:r>
              <a:rPr lang="en-GB" dirty="0">
                <a:solidFill>
                  <a:srgbClr val="7030A0"/>
                </a:solidFill>
                <a:cs typeface="Arial" panose="020B0604020202020204" pitchFamily="34" charset="0"/>
              </a:rPr>
              <a:t>Support to transition into a pre-school or nursery class once 2 or </a:t>
            </a:r>
            <a:r>
              <a:rPr lang="en-GB" dirty="0" smtClean="0">
                <a:solidFill>
                  <a:srgbClr val="7030A0"/>
                </a:solidFill>
                <a:cs typeface="Arial" panose="020B0604020202020204" pitchFamily="34" charset="0"/>
              </a:rPr>
              <a:t>3</a:t>
            </a:r>
            <a:endParaRPr lang="en-GB" dirty="0">
              <a:solidFill>
                <a:srgbClr val="7030A0"/>
              </a:solidFill>
              <a:cs typeface="Arial" panose="020B0604020202020204" pitchFamily="34" charset="0"/>
            </a:endParaRPr>
          </a:p>
        </p:txBody>
      </p:sp>
      <p:pic>
        <p:nvPicPr>
          <p:cNvPr id="5" name="Picture 4"/>
          <p:cNvPicPr>
            <a:picLocks noChangeAspect="1"/>
          </p:cNvPicPr>
          <p:nvPr/>
        </p:nvPicPr>
        <p:blipFill rotWithShape="1">
          <a:blip r:embed="rId2"/>
          <a:srcRect l="35193" t="13640" r="36575" b="21090"/>
          <a:stretch/>
        </p:blipFill>
        <p:spPr>
          <a:xfrm rot="303821">
            <a:off x="8853479" y="1762322"/>
            <a:ext cx="2611341" cy="3773215"/>
          </a:xfrm>
          <a:prstGeom prst="rect">
            <a:avLst/>
          </a:prstGeom>
        </p:spPr>
      </p:pic>
    </p:spTree>
    <p:extLst>
      <p:ext uri="{BB962C8B-B14F-4D97-AF65-F5344CB8AC3E}">
        <p14:creationId xmlns:p14="http://schemas.microsoft.com/office/powerpoint/2010/main" val="28421196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agon 55"/>
          <p:cNvSpPr/>
          <p:nvPr/>
        </p:nvSpPr>
        <p:spPr>
          <a:xfrm rot="10800000" flipV="1">
            <a:off x="158980" y="129018"/>
            <a:ext cx="11885237" cy="810069"/>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4000" dirty="0" smtClean="0">
                <a:solidFill>
                  <a:srgbClr val="7030A0"/>
                </a:solidFill>
                <a:effectLst/>
                <a:latin typeface="Arial" panose="020B0604020202020204" pitchFamily="34" charset="0"/>
                <a:ea typeface="Times New Roman" panose="02020603050405020304" pitchFamily="18" charset="0"/>
                <a:cs typeface="Arial" panose="020B0604020202020204" pitchFamily="34" charset="0"/>
              </a:rPr>
              <a:t> 0-5 Family and Parenting Support (SEND)</a:t>
            </a:r>
            <a:endParaRPr lang="en-GB" sz="40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750717" y="1654126"/>
            <a:ext cx="9574925" cy="4247317"/>
          </a:xfrm>
          <a:prstGeom prst="rect">
            <a:avLst/>
          </a:prstGeom>
        </p:spPr>
        <p:txBody>
          <a:bodyPr wrap="square">
            <a:spAutoFit/>
          </a:bodyPr>
          <a:lstStyle/>
          <a:p>
            <a:r>
              <a:rPr lang="en-GB" b="1" dirty="0" smtClean="0">
                <a:solidFill>
                  <a:srgbClr val="7030A0"/>
                </a:solidFill>
                <a:cs typeface="Arial" panose="020B0604020202020204" pitchFamily="34" charset="0"/>
              </a:rPr>
              <a:t>FAMILY SUPPORT FOR FAMILIES OF CHILDREN WITH SEND</a:t>
            </a:r>
          </a:p>
          <a:p>
            <a:endParaRPr lang="en-GB" b="1" dirty="0">
              <a:solidFill>
                <a:srgbClr val="7030A0"/>
              </a:solidFill>
              <a:cs typeface="Arial" panose="020B0604020202020204" pitchFamily="34" charset="0"/>
            </a:endParaRPr>
          </a:p>
          <a:p>
            <a:r>
              <a:rPr lang="en-GB" b="1" dirty="0" smtClean="0">
                <a:solidFill>
                  <a:srgbClr val="7030A0"/>
                </a:solidFill>
                <a:cs typeface="Arial" panose="020B0604020202020204" pitchFamily="34" charset="0"/>
              </a:rPr>
              <a:t>Children </a:t>
            </a:r>
            <a:r>
              <a:rPr lang="en-GB" b="1" dirty="0">
                <a:solidFill>
                  <a:srgbClr val="7030A0"/>
                </a:solidFill>
                <a:cs typeface="Arial" panose="020B0604020202020204" pitchFamily="34" charset="0"/>
              </a:rPr>
              <a:t>identified as having developmental delay across 2 areas of learning from 21 months plus (and where child is not attending </a:t>
            </a:r>
            <a:r>
              <a:rPr lang="en-GB" b="1" dirty="0" smtClean="0">
                <a:solidFill>
                  <a:srgbClr val="7030A0"/>
                </a:solidFill>
                <a:cs typeface="Arial" panose="020B0604020202020204" pitchFamily="34" charset="0"/>
              </a:rPr>
              <a:t>childcare)</a:t>
            </a:r>
          </a:p>
          <a:p>
            <a:endParaRPr lang="en-GB" b="1" dirty="0">
              <a:solidFill>
                <a:srgbClr val="7030A0"/>
              </a:solidFill>
              <a:cs typeface="Arial" panose="020B0604020202020204" pitchFamily="34" charset="0"/>
            </a:endParaRPr>
          </a:p>
          <a:p>
            <a:pPr marL="285750" indent="-285750">
              <a:buFont typeface="Arial" panose="020B0604020202020204" pitchFamily="34" charset="0"/>
              <a:buChar char="•"/>
            </a:pPr>
            <a:r>
              <a:rPr lang="en-GB" dirty="0" smtClean="0">
                <a:solidFill>
                  <a:srgbClr val="7030A0"/>
                </a:solidFill>
                <a:cs typeface="Arial" panose="020B0604020202020204" pitchFamily="34" charset="0"/>
              </a:rPr>
              <a:t>Regular </a:t>
            </a:r>
            <a:r>
              <a:rPr lang="en-GB" dirty="0">
                <a:solidFill>
                  <a:srgbClr val="7030A0"/>
                </a:solidFill>
                <a:cs typeface="Arial" panose="020B0604020202020204" pitchFamily="34" charset="0"/>
              </a:rPr>
              <a:t>home visits to model activities and interventions to support the child’s development</a:t>
            </a:r>
          </a:p>
          <a:p>
            <a:pPr marL="285750" indent="-285750">
              <a:buFont typeface="Arial" panose="020B0604020202020204" pitchFamily="34" charset="0"/>
              <a:buChar char="•"/>
            </a:pPr>
            <a:r>
              <a:rPr lang="en-GB" dirty="0">
                <a:solidFill>
                  <a:srgbClr val="7030A0"/>
                </a:solidFill>
                <a:cs typeface="Arial" panose="020B0604020202020204" pitchFamily="34" charset="0"/>
              </a:rPr>
              <a:t>One to one sessions offered within local children centre</a:t>
            </a:r>
          </a:p>
          <a:p>
            <a:pPr marL="285750" indent="-285750">
              <a:buFont typeface="Arial" panose="020B0604020202020204" pitchFamily="34" charset="0"/>
              <a:buChar char="•"/>
            </a:pPr>
            <a:r>
              <a:rPr lang="en-GB" dirty="0">
                <a:solidFill>
                  <a:srgbClr val="7030A0"/>
                </a:solidFill>
                <a:cs typeface="Arial" panose="020B0604020202020204" pitchFamily="34" charset="0"/>
              </a:rPr>
              <a:t>Explanation and modelling of recommendations made by professionals</a:t>
            </a:r>
          </a:p>
          <a:p>
            <a:pPr marL="285750" indent="-285750">
              <a:buFont typeface="Arial" panose="020B0604020202020204" pitchFamily="34" charset="0"/>
              <a:buChar char="•"/>
            </a:pPr>
            <a:r>
              <a:rPr lang="en-GB" dirty="0">
                <a:solidFill>
                  <a:srgbClr val="7030A0"/>
                </a:solidFill>
                <a:cs typeface="Arial" panose="020B0604020202020204" pitchFamily="34" charset="0"/>
              </a:rPr>
              <a:t>Multi-professional working including joint visits and meetings</a:t>
            </a:r>
          </a:p>
          <a:p>
            <a:pPr marL="285750" indent="-285750">
              <a:buFont typeface="Arial" panose="020B0604020202020204" pitchFamily="34" charset="0"/>
              <a:buChar char="•"/>
            </a:pPr>
            <a:r>
              <a:rPr lang="en-GB" dirty="0">
                <a:solidFill>
                  <a:srgbClr val="7030A0"/>
                </a:solidFill>
                <a:cs typeface="Arial" panose="020B0604020202020204" pitchFamily="34" charset="0"/>
              </a:rPr>
              <a:t>Referrals to professionals, charities, housing and other organisations</a:t>
            </a:r>
          </a:p>
          <a:p>
            <a:pPr marL="285750" indent="-285750">
              <a:buFont typeface="Arial" panose="020B0604020202020204" pitchFamily="34" charset="0"/>
              <a:buChar char="•"/>
            </a:pPr>
            <a:r>
              <a:rPr lang="en-GB" dirty="0">
                <a:solidFill>
                  <a:srgbClr val="7030A0"/>
                </a:solidFill>
                <a:cs typeface="Arial" panose="020B0604020202020204" pitchFamily="34" charset="0"/>
              </a:rPr>
              <a:t>Support to apply for DLA</a:t>
            </a:r>
          </a:p>
          <a:p>
            <a:pPr marL="285750" indent="-285750">
              <a:buFont typeface="Arial" panose="020B0604020202020204" pitchFamily="34" charset="0"/>
              <a:buChar char="•"/>
            </a:pPr>
            <a:r>
              <a:rPr lang="en-GB" dirty="0">
                <a:solidFill>
                  <a:srgbClr val="7030A0"/>
                </a:solidFill>
                <a:cs typeface="Arial" panose="020B0604020202020204" pitchFamily="34" charset="0"/>
              </a:rPr>
              <a:t>Access to a social communication group every week</a:t>
            </a:r>
          </a:p>
          <a:p>
            <a:pPr marL="285750" indent="-285750">
              <a:buFont typeface="Arial" panose="020B0604020202020204" pitchFamily="34" charset="0"/>
              <a:buChar char="•"/>
            </a:pPr>
            <a:r>
              <a:rPr lang="en-GB" dirty="0">
                <a:solidFill>
                  <a:srgbClr val="7030A0"/>
                </a:solidFill>
                <a:cs typeface="Arial" panose="020B0604020202020204" pitchFamily="34" charset="0"/>
              </a:rPr>
              <a:t>Support to transition into a pre-school or nursery class once 2 or 3</a:t>
            </a:r>
          </a:p>
          <a:p>
            <a:endParaRPr lang="en-GB" dirty="0">
              <a:solidFill>
                <a:srgbClr val="7030A0"/>
              </a:solidFill>
            </a:endParaRPr>
          </a:p>
        </p:txBody>
      </p:sp>
      <p:pic>
        <p:nvPicPr>
          <p:cNvPr id="1026" name="Picture 2" descr="Woman and child playing with star lin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8266" y="2828382"/>
            <a:ext cx="1834752" cy="2759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1923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agon 55"/>
          <p:cNvSpPr/>
          <p:nvPr/>
        </p:nvSpPr>
        <p:spPr>
          <a:xfrm rot="10800000" flipV="1">
            <a:off x="158980" y="129018"/>
            <a:ext cx="11885237" cy="810069"/>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4000" dirty="0" smtClean="0">
                <a:solidFill>
                  <a:srgbClr val="7030A0"/>
                </a:solidFill>
                <a:effectLst/>
                <a:latin typeface="Arial" panose="020B0604020202020204" pitchFamily="34" charset="0"/>
                <a:ea typeface="Times New Roman" panose="02020603050405020304" pitchFamily="18" charset="0"/>
                <a:cs typeface="Arial" panose="020B0604020202020204" pitchFamily="34" charset="0"/>
              </a:rPr>
              <a:t> 0-5 Family and Parenting Support (SEND)</a:t>
            </a:r>
            <a:endParaRPr lang="en-GB" sz="40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1444057" y="1926738"/>
            <a:ext cx="9501352" cy="3693319"/>
          </a:xfrm>
          <a:prstGeom prst="rect">
            <a:avLst/>
          </a:prstGeom>
        </p:spPr>
        <p:txBody>
          <a:bodyPr wrap="square">
            <a:spAutoFit/>
          </a:bodyPr>
          <a:lstStyle/>
          <a:p>
            <a:r>
              <a:rPr lang="en-GB" b="1" dirty="0" smtClean="0">
                <a:solidFill>
                  <a:srgbClr val="7030A0"/>
                </a:solidFill>
                <a:cs typeface="Arial" panose="020B0604020202020204" pitchFamily="34" charset="0"/>
              </a:rPr>
              <a:t>PARENTING SUPPORT</a:t>
            </a:r>
            <a:endParaRPr lang="en-GB" b="1" dirty="0">
              <a:solidFill>
                <a:srgbClr val="7030A0"/>
              </a:solidFill>
              <a:cs typeface="Arial" panose="020B0604020202020204" pitchFamily="34" charset="0"/>
            </a:endParaRPr>
          </a:p>
          <a:p>
            <a:endParaRPr lang="en-GB" b="1" dirty="0">
              <a:solidFill>
                <a:srgbClr val="7030A0"/>
              </a:solidFill>
              <a:cs typeface="Arial" panose="020B0604020202020204" pitchFamily="34" charset="0"/>
            </a:endParaRPr>
          </a:p>
          <a:p>
            <a:r>
              <a:rPr lang="en-GB" dirty="0">
                <a:solidFill>
                  <a:srgbClr val="7030A0"/>
                </a:solidFill>
                <a:cs typeface="Arial" panose="020B0604020202020204" pitchFamily="34" charset="0"/>
              </a:rPr>
              <a:t>Incredible Years ASD. </a:t>
            </a:r>
            <a:endParaRPr lang="en-GB" dirty="0" smtClean="0">
              <a:solidFill>
                <a:srgbClr val="7030A0"/>
              </a:solidFill>
              <a:cs typeface="Arial" panose="020B0604020202020204" pitchFamily="34" charset="0"/>
            </a:endParaRPr>
          </a:p>
          <a:p>
            <a:pPr marL="285750" indent="-285750">
              <a:buFont typeface="Arial" panose="020B0604020202020204" pitchFamily="34" charset="0"/>
              <a:buChar char="•"/>
            </a:pPr>
            <a:endParaRPr lang="en-GB" dirty="0">
              <a:solidFill>
                <a:srgbClr val="7030A0"/>
              </a:solidFill>
              <a:cs typeface="Arial" panose="020B0604020202020204" pitchFamily="34" charset="0"/>
            </a:endParaRPr>
          </a:p>
          <a:p>
            <a:pPr marL="285750" indent="-285750">
              <a:buFont typeface="Arial" panose="020B0604020202020204" pitchFamily="34" charset="0"/>
              <a:buChar char="•"/>
            </a:pPr>
            <a:r>
              <a:rPr lang="en-GB" dirty="0" smtClean="0">
                <a:solidFill>
                  <a:srgbClr val="7030A0"/>
                </a:solidFill>
                <a:cs typeface="Arial" panose="020B0604020202020204" pitchFamily="34" charset="0"/>
              </a:rPr>
              <a:t>This </a:t>
            </a:r>
            <a:r>
              <a:rPr lang="en-GB" dirty="0">
                <a:solidFill>
                  <a:srgbClr val="7030A0"/>
                </a:solidFill>
                <a:cs typeface="Arial" panose="020B0604020202020204" pitchFamily="34" charset="0"/>
              </a:rPr>
              <a:t>11 week course includes developing strategies to support social communication, play, emotion coaching and ways to manage challenging behaviour.</a:t>
            </a:r>
          </a:p>
          <a:p>
            <a:pPr marL="285750" indent="-285750">
              <a:buFont typeface="Arial" panose="020B0604020202020204" pitchFamily="34" charset="0"/>
              <a:buChar char="•"/>
            </a:pPr>
            <a:r>
              <a:rPr lang="en-GB" dirty="0">
                <a:solidFill>
                  <a:srgbClr val="7030A0"/>
                </a:solidFill>
                <a:cs typeface="Arial" panose="020B0604020202020204" pitchFamily="34" charset="0"/>
              </a:rPr>
              <a:t>The course also supports parents with a range of interventions which includes:</a:t>
            </a:r>
          </a:p>
          <a:p>
            <a:pPr marL="285750" indent="-285750">
              <a:buFont typeface="Arial" panose="020B0604020202020204" pitchFamily="34" charset="0"/>
              <a:buChar char="•"/>
            </a:pPr>
            <a:r>
              <a:rPr lang="en-GB" dirty="0">
                <a:solidFill>
                  <a:srgbClr val="7030A0"/>
                </a:solidFill>
                <a:cs typeface="Arial" panose="020B0604020202020204" pitchFamily="34" charset="0"/>
              </a:rPr>
              <a:t>Understanding stage 1 of the Attention Autism approach</a:t>
            </a:r>
          </a:p>
          <a:p>
            <a:pPr marL="285750" indent="-285750">
              <a:buFont typeface="Arial" panose="020B0604020202020204" pitchFamily="34" charset="0"/>
              <a:buChar char="•"/>
            </a:pPr>
            <a:r>
              <a:rPr lang="en-GB" dirty="0">
                <a:solidFill>
                  <a:srgbClr val="7030A0"/>
                </a:solidFill>
                <a:cs typeface="Arial" panose="020B0604020202020204" pitchFamily="34" charset="0"/>
              </a:rPr>
              <a:t>Understanding their child’s sensory integration difficulties and interventions that will support this</a:t>
            </a:r>
          </a:p>
          <a:p>
            <a:pPr marL="285750" indent="-285750">
              <a:buFont typeface="Arial" panose="020B0604020202020204" pitchFamily="34" charset="0"/>
              <a:buChar char="•"/>
            </a:pPr>
            <a:r>
              <a:rPr lang="en-GB" dirty="0">
                <a:solidFill>
                  <a:srgbClr val="7030A0"/>
                </a:solidFill>
                <a:cs typeface="Arial" panose="020B0604020202020204" pitchFamily="34" charset="0"/>
              </a:rPr>
              <a:t>Supporting their child’s communication and language</a:t>
            </a:r>
          </a:p>
          <a:p>
            <a:pPr marL="285750" indent="-285750">
              <a:buFont typeface="Arial" panose="020B0604020202020204" pitchFamily="34" charset="0"/>
              <a:buChar char="•"/>
            </a:pPr>
            <a:r>
              <a:rPr lang="en-GB" dirty="0">
                <a:solidFill>
                  <a:srgbClr val="7030A0"/>
                </a:solidFill>
                <a:cs typeface="Arial" panose="020B0604020202020204" pitchFamily="34" charset="0"/>
              </a:rPr>
              <a:t>Using visuals, objects of reference, now/next and choice boards</a:t>
            </a:r>
          </a:p>
          <a:p>
            <a:pPr marL="285750" indent="-285750">
              <a:buFont typeface="Arial" panose="020B0604020202020204" pitchFamily="34" charset="0"/>
              <a:buChar char="•"/>
            </a:pPr>
            <a:r>
              <a:rPr lang="en-GB" dirty="0">
                <a:solidFill>
                  <a:srgbClr val="7030A0"/>
                </a:solidFill>
                <a:cs typeface="Arial" panose="020B0604020202020204" pitchFamily="34" charset="0"/>
              </a:rPr>
              <a:t>Putting their child in the ‘spotlight’ by using the Intensive interaction approach</a:t>
            </a:r>
          </a:p>
        </p:txBody>
      </p:sp>
    </p:spTree>
    <p:extLst>
      <p:ext uri="{BB962C8B-B14F-4D97-AF65-F5344CB8AC3E}">
        <p14:creationId xmlns:p14="http://schemas.microsoft.com/office/powerpoint/2010/main" val="42068646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agon 55"/>
          <p:cNvSpPr/>
          <p:nvPr/>
        </p:nvSpPr>
        <p:spPr>
          <a:xfrm rot="10800000" flipV="1">
            <a:off x="158980" y="129018"/>
            <a:ext cx="11885237" cy="810069"/>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4000" dirty="0" smtClean="0">
                <a:solidFill>
                  <a:srgbClr val="7030A0"/>
                </a:solidFill>
                <a:effectLst/>
                <a:latin typeface="Arial" panose="020B0604020202020204" pitchFamily="34" charset="0"/>
                <a:ea typeface="Times New Roman" panose="02020603050405020304" pitchFamily="18" charset="0"/>
                <a:cs typeface="Arial" panose="020B0604020202020204" pitchFamily="34" charset="0"/>
              </a:rPr>
              <a:t> 0-5 Family and Parenting Support (SEND)</a:t>
            </a:r>
            <a:endParaRPr lang="en-GB" sz="40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952619" y="1671324"/>
            <a:ext cx="9848193" cy="4247317"/>
          </a:xfrm>
          <a:prstGeom prst="rect">
            <a:avLst/>
          </a:prstGeom>
        </p:spPr>
        <p:txBody>
          <a:bodyPr wrap="square">
            <a:spAutoFit/>
          </a:bodyPr>
          <a:lstStyle/>
          <a:p>
            <a:r>
              <a:rPr lang="en-GB" b="1" dirty="0" smtClean="0">
                <a:solidFill>
                  <a:srgbClr val="7030A0"/>
                </a:solidFill>
                <a:cs typeface="Arial" panose="020B0604020202020204" pitchFamily="34" charset="0"/>
              </a:rPr>
              <a:t>INCLUSION SUPPORT</a:t>
            </a:r>
          </a:p>
          <a:p>
            <a:endParaRPr lang="en-GB" b="1" dirty="0">
              <a:solidFill>
                <a:srgbClr val="7030A0"/>
              </a:solidFill>
              <a:cs typeface="Arial" panose="020B0604020202020204" pitchFamily="34" charset="0"/>
            </a:endParaRPr>
          </a:p>
          <a:p>
            <a:r>
              <a:rPr lang="en-GB" b="1" dirty="0" smtClean="0">
                <a:solidFill>
                  <a:srgbClr val="7030A0"/>
                </a:solidFill>
                <a:cs typeface="Arial" panose="020B0604020202020204" pitchFamily="34" charset="0"/>
              </a:rPr>
              <a:t>within </a:t>
            </a:r>
            <a:r>
              <a:rPr lang="en-GB" b="1" dirty="0">
                <a:solidFill>
                  <a:srgbClr val="7030A0"/>
                </a:solidFill>
                <a:cs typeface="Arial" panose="020B0604020202020204" pitchFamily="34" charset="0"/>
              </a:rPr>
              <a:t>PVI settings, school nursery classes and childminders for children who have a developmental delay or SEND.</a:t>
            </a:r>
          </a:p>
          <a:p>
            <a:endParaRPr lang="en-GB" b="1" dirty="0">
              <a:solidFill>
                <a:srgbClr val="7030A0"/>
              </a:solidFill>
              <a:cs typeface="Arial" panose="020B0604020202020204" pitchFamily="34" charset="0"/>
            </a:endParaRPr>
          </a:p>
          <a:p>
            <a:pPr marL="285750" indent="-285750">
              <a:buFont typeface="Arial" panose="020B0604020202020204" pitchFamily="34" charset="0"/>
              <a:buChar char="•"/>
            </a:pPr>
            <a:r>
              <a:rPr lang="en-GB" dirty="0">
                <a:solidFill>
                  <a:srgbClr val="7030A0"/>
                </a:solidFill>
                <a:cs typeface="Arial" panose="020B0604020202020204" pitchFamily="34" charset="0"/>
              </a:rPr>
              <a:t>Half termly (or termly) visits to observe the child, the interventions in place and assess the child’s needs</a:t>
            </a:r>
          </a:p>
          <a:p>
            <a:pPr marL="285750" indent="-285750">
              <a:buFont typeface="Arial" panose="020B0604020202020204" pitchFamily="34" charset="0"/>
              <a:buChar char="•"/>
            </a:pPr>
            <a:r>
              <a:rPr lang="en-GB" dirty="0">
                <a:solidFill>
                  <a:srgbClr val="7030A0"/>
                </a:solidFill>
                <a:cs typeface="Arial" panose="020B0604020202020204" pitchFamily="34" charset="0"/>
              </a:rPr>
              <a:t>Advice for the setting on appropriate interventions and strategies needed to support the child</a:t>
            </a:r>
          </a:p>
          <a:p>
            <a:pPr marL="285750" indent="-285750">
              <a:buFont typeface="Arial" panose="020B0604020202020204" pitchFamily="34" charset="0"/>
              <a:buChar char="•"/>
            </a:pPr>
            <a:r>
              <a:rPr lang="en-GB" dirty="0">
                <a:solidFill>
                  <a:srgbClr val="7030A0"/>
                </a:solidFill>
                <a:cs typeface="Arial" panose="020B0604020202020204" pitchFamily="34" charset="0"/>
              </a:rPr>
              <a:t>Modelling interventions and small group work</a:t>
            </a:r>
          </a:p>
          <a:p>
            <a:pPr marL="285750" indent="-285750">
              <a:buFont typeface="Arial" panose="020B0604020202020204" pitchFamily="34" charset="0"/>
              <a:buChar char="•"/>
            </a:pPr>
            <a:r>
              <a:rPr lang="en-GB" dirty="0">
                <a:solidFill>
                  <a:srgbClr val="7030A0"/>
                </a:solidFill>
                <a:cs typeface="Arial" panose="020B0604020202020204" pitchFamily="34" charset="0"/>
              </a:rPr>
              <a:t>Support given to make referrals to professionals or chase</a:t>
            </a:r>
          </a:p>
          <a:p>
            <a:pPr marL="285750" indent="-285750">
              <a:buFont typeface="Arial" panose="020B0604020202020204" pitchFamily="34" charset="0"/>
              <a:buChar char="•"/>
            </a:pPr>
            <a:r>
              <a:rPr lang="en-GB" dirty="0">
                <a:solidFill>
                  <a:srgbClr val="7030A0"/>
                </a:solidFill>
                <a:cs typeface="Arial" panose="020B0604020202020204" pitchFamily="34" charset="0"/>
              </a:rPr>
              <a:t>Guidance around putting SEN Support in place</a:t>
            </a:r>
          </a:p>
          <a:p>
            <a:pPr marL="285750" indent="-285750">
              <a:buFont typeface="Arial" panose="020B0604020202020204" pitchFamily="34" charset="0"/>
              <a:buChar char="•"/>
            </a:pPr>
            <a:r>
              <a:rPr lang="en-GB" dirty="0">
                <a:solidFill>
                  <a:srgbClr val="7030A0"/>
                </a:solidFill>
                <a:cs typeface="Arial" panose="020B0604020202020204" pitchFamily="34" charset="0"/>
              </a:rPr>
              <a:t>Discussion and checking that the child is taking up their education entitlement (EEF)</a:t>
            </a:r>
          </a:p>
          <a:p>
            <a:pPr marL="285750" indent="-285750">
              <a:buFont typeface="Arial" panose="020B0604020202020204" pitchFamily="34" charset="0"/>
              <a:buChar char="•"/>
            </a:pPr>
            <a:r>
              <a:rPr lang="en-GB" dirty="0">
                <a:solidFill>
                  <a:srgbClr val="7030A0"/>
                </a:solidFill>
                <a:cs typeface="Arial" panose="020B0604020202020204" pitchFamily="34" charset="0"/>
              </a:rPr>
              <a:t>INSET workshops offered for small staff teams</a:t>
            </a:r>
          </a:p>
          <a:p>
            <a:pPr marL="285750" indent="-285750">
              <a:buFont typeface="Arial" panose="020B0604020202020204" pitchFamily="34" charset="0"/>
              <a:buChar char="•"/>
            </a:pPr>
            <a:r>
              <a:rPr lang="en-GB" dirty="0">
                <a:solidFill>
                  <a:srgbClr val="7030A0"/>
                </a:solidFill>
                <a:cs typeface="Arial" panose="020B0604020202020204" pitchFamily="34" charset="0"/>
              </a:rPr>
              <a:t>Advice around accessing additional funding</a:t>
            </a:r>
          </a:p>
          <a:p>
            <a:pPr marL="285750" indent="-285750">
              <a:buFont typeface="Arial" panose="020B0604020202020204" pitchFamily="34" charset="0"/>
              <a:buChar char="•"/>
            </a:pPr>
            <a:endParaRPr lang="en-GB" dirty="0">
              <a:solidFill>
                <a:srgbClr val="7030A0"/>
              </a:solidFill>
            </a:endParaRPr>
          </a:p>
        </p:txBody>
      </p:sp>
    </p:spTree>
    <p:extLst>
      <p:ext uri="{BB962C8B-B14F-4D97-AF65-F5344CB8AC3E}">
        <p14:creationId xmlns:p14="http://schemas.microsoft.com/office/powerpoint/2010/main" val="34476113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agon 55"/>
          <p:cNvSpPr/>
          <p:nvPr/>
        </p:nvSpPr>
        <p:spPr>
          <a:xfrm rot="10800000" flipV="1">
            <a:off x="158980" y="129018"/>
            <a:ext cx="11885237" cy="810069"/>
          </a:xfrm>
          <a:prstGeom prst="round2DiagRect">
            <a:avLst>
              <a:gd name="adj1" fmla="val 16667"/>
              <a:gd name="adj2" fmla="val 50000"/>
            </a:avLst>
          </a:prstGeom>
          <a:solidFill>
            <a:schemeClr val="bg1"/>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4000" dirty="0" smtClean="0">
                <a:solidFill>
                  <a:srgbClr val="7030A0"/>
                </a:solidFill>
                <a:effectLst/>
                <a:latin typeface="Arial" panose="020B0604020202020204" pitchFamily="34" charset="0"/>
                <a:ea typeface="Times New Roman" panose="02020603050405020304" pitchFamily="18" charset="0"/>
                <a:cs typeface="Arial" panose="020B0604020202020204" pitchFamily="34" charset="0"/>
              </a:rPr>
              <a:t> 0-5 Family and Parenting Support (SEND)</a:t>
            </a:r>
            <a:endParaRPr lang="en-GB" sz="40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1124607" y="1533199"/>
            <a:ext cx="9501352" cy="4801314"/>
          </a:xfrm>
          <a:prstGeom prst="rect">
            <a:avLst/>
          </a:prstGeom>
        </p:spPr>
        <p:txBody>
          <a:bodyPr wrap="square">
            <a:spAutoFit/>
          </a:bodyPr>
          <a:lstStyle/>
          <a:p>
            <a:r>
              <a:rPr lang="en-GB" b="1" dirty="0" smtClean="0">
                <a:solidFill>
                  <a:srgbClr val="7030A0"/>
                </a:solidFill>
                <a:cs typeface="Arial" panose="020B0604020202020204" pitchFamily="34" charset="0"/>
              </a:rPr>
              <a:t>TRAINING</a:t>
            </a:r>
          </a:p>
          <a:p>
            <a:endParaRPr lang="en-GB" b="1" dirty="0">
              <a:solidFill>
                <a:srgbClr val="7030A0"/>
              </a:solidFill>
              <a:cs typeface="Arial" panose="020B0604020202020204" pitchFamily="34" charset="0"/>
            </a:endParaRPr>
          </a:p>
          <a:p>
            <a:r>
              <a:rPr lang="en-GB" b="1" dirty="0" smtClean="0">
                <a:solidFill>
                  <a:srgbClr val="7030A0"/>
                </a:solidFill>
                <a:cs typeface="Arial" panose="020B0604020202020204" pitchFamily="34" charset="0"/>
              </a:rPr>
              <a:t>for </a:t>
            </a:r>
            <a:r>
              <a:rPr lang="en-GB" b="1" dirty="0">
                <a:solidFill>
                  <a:srgbClr val="7030A0"/>
                </a:solidFill>
                <a:cs typeface="Arial" panose="020B0604020202020204" pitchFamily="34" charset="0"/>
              </a:rPr>
              <a:t>PVI settings, school nursery classes, childminders and children centre staff – around children who have a developmental delay or SEND.</a:t>
            </a:r>
          </a:p>
          <a:p>
            <a:endParaRPr lang="en-GB" b="1" dirty="0">
              <a:solidFill>
                <a:srgbClr val="7030A0"/>
              </a:solidFill>
              <a:cs typeface="Arial" panose="020B0604020202020204" pitchFamily="34" charset="0"/>
            </a:endParaRPr>
          </a:p>
          <a:p>
            <a:pPr marL="285750" indent="-285750">
              <a:buFont typeface="Arial" panose="020B0604020202020204" pitchFamily="34" charset="0"/>
              <a:buChar char="•"/>
            </a:pPr>
            <a:r>
              <a:rPr lang="en-GB" dirty="0">
                <a:solidFill>
                  <a:srgbClr val="7030A0"/>
                </a:solidFill>
                <a:cs typeface="Arial" panose="020B0604020202020204" pitchFamily="34" charset="0"/>
              </a:rPr>
              <a:t>SENCO Training – to understand statutory requirements, code of practice and know how to put SEN Support in place</a:t>
            </a:r>
          </a:p>
          <a:p>
            <a:pPr marL="285750" indent="-285750">
              <a:buFont typeface="Arial" panose="020B0604020202020204" pitchFamily="34" charset="0"/>
              <a:buChar char="•"/>
            </a:pPr>
            <a:r>
              <a:rPr lang="en-GB" dirty="0">
                <a:solidFill>
                  <a:srgbClr val="7030A0"/>
                </a:solidFill>
                <a:cs typeface="Arial" panose="020B0604020202020204" pitchFamily="34" charset="0"/>
              </a:rPr>
              <a:t>Autism Awareness</a:t>
            </a:r>
          </a:p>
          <a:p>
            <a:pPr marL="285750" indent="-285750">
              <a:buFont typeface="Arial" panose="020B0604020202020204" pitchFamily="34" charset="0"/>
              <a:buChar char="•"/>
            </a:pPr>
            <a:r>
              <a:rPr lang="en-GB" dirty="0">
                <a:solidFill>
                  <a:srgbClr val="7030A0"/>
                </a:solidFill>
                <a:cs typeface="Arial" panose="020B0604020202020204" pitchFamily="34" charset="0"/>
              </a:rPr>
              <a:t>Attention Autism approach</a:t>
            </a:r>
          </a:p>
          <a:p>
            <a:pPr marL="285750" indent="-285750">
              <a:buFont typeface="Arial" panose="020B0604020202020204" pitchFamily="34" charset="0"/>
              <a:buChar char="•"/>
            </a:pPr>
            <a:r>
              <a:rPr lang="en-GB" dirty="0">
                <a:solidFill>
                  <a:srgbClr val="7030A0"/>
                </a:solidFill>
                <a:cs typeface="Arial" panose="020B0604020202020204" pitchFamily="34" charset="0"/>
              </a:rPr>
              <a:t>Supporting children with sensory integration difficulties</a:t>
            </a:r>
          </a:p>
          <a:p>
            <a:pPr marL="285750" indent="-285750">
              <a:buFont typeface="Arial" panose="020B0604020202020204" pitchFamily="34" charset="0"/>
              <a:buChar char="•"/>
            </a:pPr>
            <a:r>
              <a:rPr lang="en-GB" dirty="0">
                <a:solidFill>
                  <a:srgbClr val="7030A0"/>
                </a:solidFill>
                <a:cs typeface="Arial" panose="020B0604020202020204" pitchFamily="34" charset="0"/>
              </a:rPr>
              <a:t>Supporting children’s behaviour</a:t>
            </a:r>
          </a:p>
          <a:p>
            <a:pPr marL="285750" indent="-285750">
              <a:buFont typeface="Arial" panose="020B0604020202020204" pitchFamily="34" charset="0"/>
              <a:buChar char="•"/>
            </a:pPr>
            <a:r>
              <a:rPr lang="en-GB" dirty="0">
                <a:solidFill>
                  <a:srgbClr val="7030A0"/>
                </a:solidFill>
                <a:cs typeface="Arial" panose="020B0604020202020204" pitchFamily="34" charset="0"/>
              </a:rPr>
              <a:t>Supporting children’s communication and language</a:t>
            </a:r>
          </a:p>
          <a:p>
            <a:pPr marL="285750" indent="-285750">
              <a:buFont typeface="Arial" panose="020B0604020202020204" pitchFamily="34" charset="0"/>
              <a:buChar char="•"/>
            </a:pPr>
            <a:r>
              <a:rPr lang="en-GB" dirty="0">
                <a:solidFill>
                  <a:srgbClr val="7030A0"/>
                </a:solidFill>
                <a:cs typeface="Arial" panose="020B0604020202020204" pitchFamily="34" charset="0"/>
              </a:rPr>
              <a:t>Using visuals, objects of reference, now/next and choice boards</a:t>
            </a:r>
          </a:p>
          <a:p>
            <a:pPr marL="285750" indent="-285750">
              <a:buFont typeface="Arial" panose="020B0604020202020204" pitchFamily="34" charset="0"/>
              <a:buChar char="•"/>
            </a:pPr>
            <a:r>
              <a:rPr lang="en-GB" dirty="0">
                <a:solidFill>
                  <a:srgbClr val="7030A0"/>
                </a:solidFill>
                <a:cs typeface="Arial" panose="020B0604020202020204" pitchFamily="34" charset="0"/>
              </a:rPr>
              <a:t>Sensory stories</a:t>
            </a:r>
          </a:p>
          <a:p>
            <a:pPr marL="285750" indent="-285750">
              <a:buFont typeface="Arial" panose="020B0604020202020204" pitchFamily="34" charset="0"/>
              <a:buChar char="•"/>
            </a:pPr>
            <a:r>
              <a:rPr lang="en-GB" dirty="0">
                <a:solidFill>
                  <a:srgbClr val="7030A0"/>
                </a:solidFill>
                <a:cs typeface="Arial" panose="020B0604020202020204" pitchFamily="34" charset="0"/>
              </a:rPr>
              <a:t>Language groups</a:t>
            </a:r>
          </a:p>
          <a:p>
            <a:pPr marL="285750" indent="-285750">
              <a:buFont typeface="Arial" panose="020B0604020202020204" pitchFamily="34" charset="0"/>
              <a:buChar char="•"/>
            </a:pPr>
            <a:r>
              <a:rPr lang="en-GB" dirty="0">
                <a:solidFill>
                  <a:srgbClr val="7030A0"/>
                </a:solidFill>
                <a:cs typeface="Arial" panose="020B0604020202020204" pitchFamily="34" charset="0"/>
              </a:rPr>
              <a:t>Intensive interaction</a:t>
            </a:r>
          </a:p>
          <a:p>
            <a:endParaRPr lang="en-GB" dirty="0">
              <a:solidFill>
                <a:srgbClr val="7030A0"/>
              </a:solidFill>
              <a:cs typeface="Arial" panose="020B0604020202020204" pitchFamily="34" charset="0"/>
            </a:endParaRPr>
          </a:p>
        </p:txBody>
      </p:sp>
      <p:pic>
        <p:nvPicPr>
          <p:cNvPr id="4" name="Picture 2" descr="Mum and toddler having fu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6774" y="4183237"/>
            <a:ext cx="2305440" cy="153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9080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Merton Document" ma:contentTypeID="0x0101005D3D57CF6A3EDA42B7FDD38DF27AAE8A0010B1863360455344ADAEC3A1A0156205" ma:contentTypeVersion="1" ma:contentTypeDescription="" ma:contentTypeScope="" ma:versionID="3cc79875191e3623754f447255ae5c80">
  <xsd:schema xmlns:xsd="http://www.w3.org/2001/XMLSchema" xmlns:xs="http://www.w3.org/2001/XMLSchema" xmlns:p="http://schemas.microsoft.com/office/2006/metadata/properties" xmlns:ns1="http://schemas.microsoft.com/sharepoint/v3" xmlns:ns3="90aa7a54-2070-4d9f-a89a-204d90ac84d7" xmlns:ns4="971c6c70-a669-46f4-b21d-591c3d084583" targetNamespace="http://schemas.microsoft.com/office/2006/metadata/properties" ma:root="true" ma:fieldsID="cb5f32d2e8c4a65bdcf58e8153bd9c4e" ns1:_="" ns3:_="" ns4:_="">
    <xsd:import namespace="http://schemas.microsoft.com/sharepoint/v3"/>
    <xsd:import namespace="90aa7a54-2070-4d9f-a89a-204d90ac84d7"/>
    <xsd:import namespace="971c6c70-a669-46f4-b21d-591c3d084583"/>
    <xsd:element name="properties">
      <xsd:complexType>
        <xsd:sequence>
          <xsd:element name="documentManagement">
            <xsd:complexType>
              <xsd:all>
                <xsd:element ref="ns3:Linked_x0020_Documents" minOccurs="0"/>
                <xsd:element ref="ns1:ReportOwner" minOccurs="0"/>
                <xsd:element ref="ns3:f63c811758e44357b9a13e1719678301" minOccurs="0"/>
                <xsd:element ref="ns3:Confidential1" minOccurs="0"/>
                <xsd:element ref="ns3:Vital" minOccurs="0"/>
                <xsd:element ref="ns3:ReturnedReason" minOccurs="0"/>
                <xsd:element ref="ns3:ScannedComments" minOccurs="0"/>
                <xsd:element ref="ns3:ScannedType_0" minOccurs="0"/>
                <xsd:element ref="ns3:Scanner" minOccurs="0"/>
                <xsd:element ref="ns3:ScanDate" minOccurs="0"/>
                <xsd:element ref="ns3:ScannedDocument" minOccurs="0"/>
                <xsd:element ref="ns3:led2bd20bfb2440592cc4dde76c40d27" minOccurs="0"/>
                <xsd:element ref="ns3:DeclaredType_0" minOccurs="0"/>
                <xsd:element ref="ns3:IsRecord" minOccurs="0"/>
                <xsd:element ref="ns3:Archived" minOccurs="0"/>
                <xsd:element ref="ns3:ScannedRe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eportOwner" ma:index="10" nillable="true" ma:displayName="Owner" ma:description="Owner of this document" ma:list="UserInfo" ma:internalName="Report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0aa7a54-2070-4d9f-a89a-204d90ac84d7" elementFormDefault="qualified">
    <xsd:import namespace="http://schemas.microsoft.com/office/2006/documentManagement/types"/>
    <xsd:import namespace="http://schemas.microsoft.com/office/infopath/2007/PartnerControls"/>
    <xsd:element name="Linked_x0020_Documents" ma:index="9" nillable="true" ma:displayName="Linked Documents" ma:internalName="Linked_x0020_Documents">
      <xsd:simpleType>
        <xsd:restriction base="dms:Unknown"/>
      </xsd:simpleType>
    </xsd:element>
    <xsd:element name="f63c811758e44357b9a13e1719678301" ma:index="11" nillable="true" ma:taxonomy="true" ma:internalName="f63c811758e44357b9a13e1719678301" ma:taxonomyFieldName="TeamName" ma:displayName="Team Name" ma:fieldId="{f63c8117-58e4-4357-b9a1-3e1719678301}"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Confidential1" ma:index="13" nillable="true" ma:displayName="Confidential" ma:default="0" ma:internalName="Confidential1">
      <xsd:simpleType>
        <xsd:restriction base="dms:Boolean"/>
      </xsd:simpleType>
    </xsd:element>
    <xsd:element name="Vital" ma:index="14" nillable="true" ma:displayName="Vital" ma:default="0" ma:internalName="Vital">
      <xsd:simpleType>
        <xsd:restriction base="dms:Boolean"/>
      </xsd:simpleType>
    </xsd:element>
    <xsd:element name="ReturnedReason" ma:index="15" nillable="true" ma:displayName="Returned Reason" ma:internalName="ReturnedReason">
      <xsd:simpleType>
        <xsd:restriction base="dms:Text">
          <xsd:maxLength value="255"/>
        </xsd:restriction>
      </xsd:simpleType>
    </xsd:element>
    <xsd:element name="ScannedComments" ma:index="16" nillable="true" ma:displayName="Scanned Comments" ma:internalName="ScannedComments">
      <xsd:simpleType>
        <xsd:restriction base="dms:Note">
          <xsd:maxLength value="255"/>
        </xsd:restriction>
      </xsd:simpleType>
    </xsd:element>
    <xsd:element name="ScannedType_0" ma:index="17" nillable="true" ma:taxonomy="true" ma:internalName="ScannedType_0" ma:taxonomyFieldName="ScannedType" ma:displayName="Scanned Type" ma:fieldId="{79c00044-de7f-40b4-92d9-eacd6d158811}"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Scanner" ma:index="19" nillable="true" ma:displayName="Scanner" ma:description="Person who scanned the document" ma:internalName="Scanner">
      <xsd:simpleType>
        <xsd:restriction base="dms:Text">
          <xsd:maxLength value="255"/>
        </xsd:restriction>
      </xsd:simpleType>
    </xsd:element>
    <xsd:element name="ScanDate" ma:index="20" nillable="true" ma:displayName="Scan Date" ma:format="DateTime" ma:internalName="ScanDate">
      <xsd:simpleType>
        <xsd:restriction base="dms:DateTime"/>
      </xsd:simpleType>
    </xsd:element>
    <xsd:element name="ScannedDocument" ma:index="21" nillable="true" ma:displayName="Scanned Document" ma:default="0" ma:internalName="ScannedDocument">
      <xsd:simpleType>
        <xsd:restriction base="dms:Boolean"/>
      </xsd:simpleType>
    </xsd:element>
    <xsd:element name="led2bd20bfb2440592cc4dde76c40d27" ma:index="23" nillable="true" ma:taxonomy="true" ma:internalName="led2bd20bfb2440592cc4dde76c40d27" ma:taxonomyFieldName="RetentionType" ma:displayName="Retention Type" ma:fieldId="{5ed2bd20-bfb2-4405-92cc-4dde76c40d27}"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DeclaredType_0" ma:index="24" nillable="true" ma:taxonomy="true" ma:internalName="DeclaredType_0" ma:taxonomyFieldName="DeclaredType" ma:displayName="Declared Type" ma:default="" ma:fieldId="{81b78ca1-66cf-40d8-a06d-cc278b93f129}"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IsRecord" ma:index="26" nillable="true" ma:displayName="IsRecord" ma:default="0" ma:internalName="IsRecord">
      <xsd:simpleType>
        <xsd:restriction base="dms:Boolean"/>
      </xsd:simpleType>
    </xsd:element>
    <xsd:element name="Archived" ma:index="27" nillable="true" ma:displayName="Archived" ma:default="No" ma:format="Dropdown" ma:internalName="Archived">
      <xsd:simpleType>
        <xsd:restriction base="dms:Choice">
          <xsd:enumeration value="Yes"/>
          <xsd:enumeration value="No"/>
        </xsd:restriction>
      </xsd:simpleType>
    </xsd:element>
    <xsd:element name="ScannedRef" ma:index="28" nillable="true" ma:displayName="Scanned Ref" ma:description="" ma:internalName="ScannedRef">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71c6c70-a669-46f4-b21d-591c3d084583"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b8bc22af-0e64-4022-a2fa-5d003892cfe5}" ma:internalName="TaxCatchAll" ma:showField="CatchAllData" ma:web="971c6c70-a669-46f4-b21d-591c3d0845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cannedDocument xmlns="90aa7a54-2070-4d9f-a89a-204d90ac84d7">false</ScannedDocument>
    <ScanDate xmlns="90aa7a54-2070-4d9f-a89a-204d90ac84d7" xsi:nil="true"/>
    <Archived xmlns="90aa7a54-2070-4d9f-a89a-204d90ac84d7">No</Archived>
    <ScannedType_0 xmlns="90aa7a54-2070-4d9f-a89a-204d90ac84d7">
      <Terms xmlns="http://schemas.microsoft.com/office/infopath/2007/PartnerControls"/>
    </ScannedType_0>
    <led2bd20bfb2440592cc4dde76c40d27 xmlns="90aa7a54-2070-4d9f-a89a-204d90ac84d7">
      <Terms xmlns="http://schemas.microsoft.com/office/infopath/2007/PartnerControls"/>
    </led2bd20bfb2440592cc4dde76c40d27>
    <DeclaredType_0 xmlns="90aa7a54-2070-4d9f-a89a-204d90ac84d7">
      <Terms xmlns="http://schemas.microsoft.com/office/infopath/2007/PartnerControls"/>
    </DeclaredType_0>
    <Linked_x0020_Documents xmlns="90aa7a54-2070-4d9f-a89a-204d90ac84d7" xsi:nil="true"/>
    <Vital xmlns="90aa7a54-2070-4d9f-a89a-204d90ac84d7">false</Vital>
    <ScannedComments xmlns="90aa7a54-2070-4d9f-a89a-204d90ac84d7" xsi:nil="true"/>
    <IsRecord xmlns="90aa7a54-2070-4d9f-a89a-204d90ac84d7">false</IsRecord>
    <ReturnedReason xmlns="90aa7a54-2070-4d9f-a89a-204d90ac84d7" xsi:nil="true"/>
    <TaxCatchAll xmlns="971c6c70-a669-46f4-b21d-591c3d084583"/>
    <ReportOwner xmlns="http://schemas.microsoft.com/sharepoint/v3">
      <UserInfo>
        <DisplayName/>
        <AccountId xsi:nil="true"/>
        <AccountType/>
      </UserInfo>
    </ReportOwner>
    <f63c811758e44357b9a13e1719678301 xmlns="90aa7a54-2070-4d9f-a89a-204d90ac84d7">
      <Terms xmlns="http://schemas.microsoft.com/office/infopath/2007/PartnerControls"/>
    </f63c811758e44357b9a13e1719678301>
    <Scanner xmlns="90aa7a54-2070-4d9f-a89a-204d90ac84d7" xsi:nil="true"/>
    <Confidential1 xmlns="90aa7a54-2070-4d9f-a89a-204d90ac84d7">false</Confidential1>
    <ScannedRef xmlns="90aa7a54-2070-4d9f-a89a-204d90ac84d7" xsi:nil="true"/>
  </documentManagement>
</p:properties>
</file>

<file path=customXml/itemProps1.xml><?xml version="1.0" encoding="utf-8"?>
<ds:datastoreItem xmlns:ds="http://schemas.openxmlformats.org/officeDocument/2006/customXml" ds:itemID="{E5ABC2AE-594A-4FEA-BC4F-FA58C47ECBCE}">
  <ds:schemaRefs>
    <ds:schemaRef ds:uri="http://schemas.microsoft.com/sharepoint/v3/contenttype/forms"/>
  </ds:schemaRefs>
</ds:datastoreItem>
</file>

<file path=customXml/itemProps2.xml><?xml version="1.0" encoding="utf-8"?>
<ds:datastoreItem xmlns:ds="http://schemas.openxmlformats.org/officeDocument/2006/customXml" ds:itemID="{FD2D9C3C-BA77-4B65-A1FE-BD56C0A1B3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0aa7a54-2070-4d9f-a89a-204d90ac84d7"/>
    <ds:schemaRef ds:uri="971c6c70-a669-46f4-b21d-591c3d0845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39C9CE7-2C7C-48DD-826F-CFA05BDEAB86}">
  <ds:schemaRefs>
    <ds:schemaRef ds:uri="http://purl.org/dc/elements/1.1/"/>
    <ds:schemaRef ds:uri="http://purl.org/dc/terms/"/>
    <ds:schemaRef ds:uri="http://www.w3.org/XML/1998/namespace"/>
    <ds:schemaRef ds:uri="90aa7a54-2070-4d9f-a89a-204d90ac84d7"/>
    <ds:schemaRef ds:uri="http://schemas.microsoft.com/office/2006/metadata/properties"/>
    <ds:schemaRef ds:uri="http://schemas.microsoft.com/office/2006/documentManagement/types"/>
    <ds:schemaRef ds:uri="http://purl.org/dc/dcmitype/"/>
    <ds:schemaRef ds:uri="http://schemas.microsoft.com/sharepoint/v3"/>
    <ds:schemaRef ds:uri="http://schemas.openxmlformats.org/package/2006/metadata/core-properties"/>
    <ds:schemaRef ds:uri="http://schemas.microsoft.com/office/infopath/2007/PartnerControls"/>
    <ds:schemaRef ds:uri="971c6c70-a669-46f4-b21d-591c3d084583"/>
  </ds:schemaRefs>
</ds:datastoreItem>
</file>

<file path=docProps/app.xml><?xml version="1.0" encoding="utf-8"?>
<Properties xmlns="http://schemas.openxmlformats.org/officeDocument/2006/extended-properties" xmlns:vt="http://schemas.openxmlformats.org/officeDocument/2006/docPropsVTypes">
  <TotalTime>71260</TotalTime>
  <Words>1052</Words>
  <Application>Microsoft Office PowerPoint</Application>
  <PresentationFormat>Widescreen</PresentationFormat>
  <Paragraphs>118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Help Update</dc:title>
  <dc:creator>Rebecca Doyle</dc:creator>
  <cp:lastModifiedBy>Rebecca Watson</cp:lastModifiedBy>
  <cp:revision>295</cp:revision>
  <cp:lastPrinted>2019-09-26T12:09:00Z</cp:lastPrinted>
  <dcterms:created xsi:type="dcterms:W3CDTF">2019-05-15T09:12:27Z</dcterms:created>
  <dcterms:modified xsi:type="dcterms:W3CDTF">2022-03-04T10:00:06Z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MyDocuments">
    <vt:bool>true</vt:bool>
  </property>
  <property fmtid="{D5CDD505-2E9C-101B-9397-08002B2CF9AE}" pid="3" name="ContentTypeId">
    <vt:lpwstr>0x0101005D3D57CF6A3EDA42B7FDD38DF27AAE8A0010B1863360455344ADAEC3A1A0156205</vt:lpwstr>
  </property>
</Properties>
</file>