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8" r:id="rId3"/>
    <p:sldId id="257" r:id="rId4"/>
    <p:sldId id="259" r:id="rId5"/>
    <p:sldId id="260" r:id="rId6"/>
    <p:sldId id="261" r:id="rId7"/>
    <p:sldId id="262" r:id="rId8"/>
    <p:sldId id="263" r:id="rId9"/>
    <p:sldId id="267" r:id="rId10"/>
    <p:sldId id="264" r:id="rId11"/>
    <p:sldId id="265"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oriarty" initials="A" lastIdx="1" clrIdx="0">
    <p:extLst>
      <p:ext uri="{19B8F6BF-5375-455C-9EA6-DF929625EA0E}">
        <p15:presenceInfo xmlns:p15="http://schemas.microsoft.com/office/powerpoint/2012/main" userId="S-1-5-21-3479361722-1804151061-4233523379-11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61A9E"/>
    <a:srgbClr val="632A8E"/>
    <a:srgbClr val="3215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2074" autoAdjust="0"/>
  </p:normalViewPr>
  <p:slideViewPr>
    <p:cSldViewPr snapToGrid="0">
      <p:cViewPr varScale="1">
        <p:scale>
          <a:sx n="74" d="100"/>
          <a:sy n="74" d="100"/>
        </p:scale>
        <p:origin x="11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364F6B-C5C6-4C0D-9622-4F2A90959E3D}" type="datetimeFigureOut">
              <a:rPr lang="en-GB" smtClean="0"/>
              <a:t>04/03/2022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8C58B0-BD66-4FF7-A9B2-673BE8BCE6EA}" type="slidenum">
              <a:rPr lang="en-GB" smtClean="0"/>
              <a:t>‹#›</a:t>
            </a:fld>
            <a:endParaRPr lang="en-GB"/>
          </a:p>
        </p:txBody>
      </p:sp>
    </p:spTree>
    <p:extLst>
      <p:ext uri="{BB962C8B-B14F-4D97-AF65-F5344CB8AC3E}">
        <p14:creationId xmlns:p14="http://schemas.microsoft.com/office/powerpoint/2010/main" val="1571532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Takes place at cricket green school for Merton families whose child attends a Merton mainstream school.  Nominal charge currently £30 to cover book that accompanies course and refreshments.  2.5 sessions in the morning 9.30-12pm.  Currently delivered by members of the MAIOS team and the EP service who have all been </a:t>
            </a:r>
            <a:r>
              <a:rPr lang="en-GB" dirty="0" err="1"/>
              <a:t>licemsed</a:t>
            </a:r>
            <a:r>
              <a:rPr lang="en-GB" dirty="0"/>
              <a:t> to deliver the programme by the NAS. </a:t>
            </a:r>
          </a:p>
        </p:txBody>
      </p:sp>
      <p:sp>
        <p:nvSpPr>
          <p:cNvPr id="4" name="Slide Number Placeholder 3"/>
          <p:cNvSpPr>
            <a:spLocks noGrp="1"/>
          </p:cNvSpPr>
          <p:nvPr>
            <p:ph type="sldNum" sz="quarter" idx="5"/>
          </p:nvPr>
        </p:nvSpPr>
        <p:spPr/>
        <p:txBody>
          <a:bodyPr/>
          <a:lstStyle/>
          <a:p>
            <a:fld id="{D48C58B0-BD66-4FF7-A9B2-673BE8BCE6EA}" type="slidenum">
              <a:rPr lang="en-GB" smtClean="0"/>
              <a:t>1</a:t>
            </a:fld>
            <a:endParaRPr lang="en-GB"/>
          </a:p>
        </p:txBody>
      </p:sp>
    </p:spTree>
    <p:extLst>
      <p:ext uri="{BB962C8B-B14F-4D97-AF65-F5344CB8AC3E}">
        <p14:creationId xmlns:p14="http://schemas.microsoft.com/office/powerpoint/2010/main" val="1709233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Early Bird programme aims to empower parents by building confidence and developing resilience.  Three programmes covers from pre-school up to 16 years of age. </a:t>
            </a:r>
          </a:p>
          <a:p>
            <a:endParaRPr lang="en-GB" dirty="0"/>
          </a:p>
          <a:p>
            <a:r>
              <a:rPr lang="en-GB" dirty="0"/>
              <a:t>Every session includes discussion and participation parents are encouraged to consider how techniques and strategies discussed could be used with their individual children. </a:t>
            </a:r>
          </a:p>
          <a:p>
            <a:endParaRPr lang="en-GB" dirty="0"/>
          </a:p>
        </p:txBody>
      </p:sp>
      <p:sp>
        <p:nvSpPr>
          <p:cNvPr id="4" name="Slide Number Placeholder 3"/>
          <p:cNvSpPr>
            <a:spLocks noGrp="1"/>
          </p:cNvSpPr>
          <p:nvPr>
            <p:ph type="sldNum" sz="quarter" idx="5"/>
          </p:nvPr>
        </p:nvSpPr>
        <p:spPr/>
        <p:txBody>
          <a:bodyPr/>
          <a:lstStyle/>
          <a:p>
            <a:fld id="{D48C58B0-BD66-4FF7-A9B2-673BE8BCE6EA}" type="slidenum">
              <a:rPr lang="en-GB" smtClean="0"/>
              <a:t>2</a:t>
            </a:fld>
            <a:endParaRPr lang="en-GB"/>
          </a:p>
        </p:txBody>
      </p:sp>
    </p:spTree>
    <p:extLst>
      <p:ext uri="{BB962C8B-B14F-4D97-AF65-F5344CB8AC3E}">
        <p14:creationId xmlns:p14="http://schemas.microsoft.com/office/powerpoint/2010/main" val="1593306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NAS delivered its first </a:t>
            </a:r>
            <a:r>
              <a:rPr lang="en-GB" dirty="0" err="1"/>
              <a:t>EarlyBird</a:t>
            </a:r>
            <a:r>
              <a:rPr lang="en-GB" dirty="0"/>
              <a:t> programme in 1997 to support pre-school children.  </a:t>
            </a:r>
          </a:p>
          <a:p>
            <a:endParaRPr lang="en-GB" dirty="0"/>
          </a:p>
        </p:txBody>
      </p:sp>
      <p:sp>
        <p:nvSpPr>
          <p:cNvPr id="4" name="Slide Number Placeholder 3"/>
          <p:cNvSpPr>
            <a:spLocks noGrp="1"/>
          </p:cNvSpPr>
          <p:nvPr>
            <p:ph type="sldNum" sz="quarter" idx="5"/>
          </p:nvPr>
        </p:nvSpPr>
        <p:spPr/>
        <p:txBody>
          <a:bodyPr/>
          <a:lstStyle/>
          <a:p>
            <a:fld id="{D48C58B0-BD66-4FF7-A9B2-673BE8BCE6EA}" type="slidenum">
              <a:rPr lang="en-GB" smtClean="0"/>
              <a:t>3</a:t>
            </a:fld>
            <a:endParaRPr lang="en-GB"/>
          </a:p>
        </p:txBody>
      </p:sp>
    </p:spTree>
    <p:extLst>
      <p:ext uri="{BB962C8B-B14F-4D97-AF65-F5344CB8AC3E}">
        <p14:creationId xmlns:p14="http://schemas.microsoft.com/office/powerpoint/2010/main" val="2649740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t>
            </a:r>
            <a:r>
              <a:rPr lang="en-GB" dirty="0" err="1"/>
              <a:t>earlyBird</a:t>
            </a:r>
            <a:r>
              <a:rPr lang="en-GB" dirty="0"/>
              <a:t> plus programme was developed in 2003 to support those diagnosed later to provide a programme for families of young school aged children -4-9. </a:t>
            </a:r>
          </a:p>
          <a:p>
            <a:endParaRPr lang="en-GB" dirty="0"/>
          </a:p>
          <a:p>
            <a:r>
              <a:rPr lang="en-GB" dirty="0"/>
              <a:t>Maximum 6 families.  Professionals from schools also invited. </a:t>
            </a:r>
          </a:p>
        </p:txBody>
      </p:sp>
      <p:sp>
        <p:nvSpPr>
          <p:cNvPr id="4" name="Slide Number Placeholder 3"/>
          <p:cNvSpPr>
            <a:spLocks noGrp="1"/>
          </p:cNvSpPr>
          <p:nvPr>
            <p:ph type="sldNum" sz="quarter" idx="5"/>
          </p:nvPr>
        </p:nvSpPr>
        <p:spPr/>
        <p:txBody>
          <a:bodyPr/>
          <a:lstStyle/>
          <a:p>
            <a:fld id="{D48C58B0-BD66-4FF7-A9B2-673BE8BCE6EA}" type="slidenum">
              <a:rPr lang="en-GB" smtClean="0"/>
              <a:t>5</a:t>
            </a:fld>
            <a:endParaRPr lang="en-GB"/>
          </a:p>
        </p:txBody>
      </p:sp>
    </p:spTree>
    <p:extLst>
      <p:ext uri="{BB962C8B-B14F-4D97-AF65-F5344CB8AC3E}">
        <p14:creationId xmlns:p14="http://schemas.microsoft.com/office/powerpoint/2010/main" val="3876115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2017 </a:t>
            </a:r>
            <a:r>
              <a:rPr lang="en-GB" dirty="0" err="1"/>
              <a:t>teenlife</a:t>
            </a:r>
            <a:r>
              <a:rPr lang="en-GB" dirty="0"/>
              <a:t> programme was produced.  Supports between 4 and 6 families.  </a:t>
            </a:r>
          </a:p>
        </p:txBody>
      </p:sp>
      <p:sp>
        <p:nvSpPr>
          <p:cNvPr id="4" name="Slide Number Placeholder 3"/>
          <p:cNvSpPr>
            <a:spLocks noGrp="1"/>
          </p:cNvSpPr>
          <p:nvPr>
            <p:ph type="sldNum" sz="quarter" idx="5"/>
          </p:nvPr>
        </p:nvSpPr>
        <p:spPr/>
        <p:txBody>
          <a:bodyPr/>
          <a:lstStyle/>
          <a:p>
            <a:fld id="{D48C58B0-BD66-4FF7-A9B2-673BE8BCE6EA}" type="slidenum">
              <a:rPr lang="en-GB" smtClean="0"/>
              <a:t>7</a:t>
            </a:fld>
            <a:endParaRPr lang="en-GB"/>
          </a:p>
        </p:txBody>
      </p:sp>
    </p:spTree>
    <p:extLst>
      <p:ext uri="{BB962C8B-B14F-4D97-AF65-F5344CB8AC3E}">
        <p14:creationId xmlns:p14="http://schemas.microsoft.com/office/powerpoint/2010/main" val="1981320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96114-37E1-4A50-842A-BA727407B7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312E4C3-4A85-4020-B5F2-DDD58F8F62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E8EB14E-D797-41DC-BD32-6BA6B186C405}"/>
              </a:ext>
            </a:extLst>
          </p:cNvPr>
          <p:cNvSpPr>
            <a:spLocks noGrp="1"/>
          </p:cNvSpPr>
          <p:nvPr>
            <p:ph type="dt" sz="half" idx="10"/>
          </p:nvPr>
        </p:nvSpPr>
        <p:spPr/>
        <p:txBody>
          <a:bodyPr/>
          <a:lstStyle/>
          <a:p>
            <a:fld id="{4EF86049-FEB0-4963-8C71-C1C11F450EE6}" type="datetimeFigureOut">
              <a:rPr lang="en-GB" smtClean="0"/>
              <a:t>04/03/2022</a:t>
            </a:fld>
            <a:endParaRPr lang="en-GB"/>
          </a:p>
        </p:txBody>
      </p:sp>
      <p:sp>
        <p:nvSpPr>
          <p:cNvPr id="5" name="Footer Placeholder 4">
            <a:extLst>
              <a:ext uri="{FF2B5EF4-FFF2-40B4-BE49-F238E27FC236}">
                <a16:creationId xmlns:a16="http://schemas.microsoft.com/office/drawing/2014/main" id="{5B55118E-1EF1-409E-B55D-21E1111FF3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A9B181-3E96-41F7-A3F8-3265E32665AD}"/>
              </a:ext>
            </a:extLst>
          </p:cNvPr>
          <p:cNvSpPr>
            <a:spLocks noGrp="1"/>
          </p:cNvSpPr>
          <p:nvPr>
            <p:ph type="sldNum" sz="quarter" idx="12"/>
          </p:nvPr>
        </p:nvSpPr>
        <p:spPr/>
        <p:txBody>
          <a:bodyPr/>
          <a:lstStyle/>
          <a:p>
            <a:fld id="{3FF16377-49B9-4756-8038-876E3F37148C}" type="slidenum">
              <a:rPr lang="en-GB" smtClean="0"/>
              <a:t>‹#›</a:t>
            </a:fld>
            <a:endParaRPr lang="en-GB"/>
          </a:p>
        </p:txBody>
      </p:sp>
    </p:spTree>
    <p:extLst>
      <p:ext uri="{BB962C8B-B14F-4D97-AF65-F5344CB8AC3E}">
        <p14:creationId xmlns:p14="http://schemas.microsoft.com/office/powerpoint/2010/main" val="3166888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1991D-8FB3-4B31-B463-4DC95161EF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837F8BD-463E-4D81-B095-3FCAC0F5D73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8B588A-83BE-4EFB-8799-43526800B531}"/>
              </a:ext>
            </a:extLst>
          </p:cNvPr>
          <p:cNvSpPr>
            <a:spLocks noGrp="1"/>
          </p:cNvSpPr>
          <p:nvPr>
            <p:ph type="dt" sz="half" idx="10"/>
          </p:nvPr>
        </p:nvSpPr>
        <p:spPr/>
        <p:txBody>
          <a:bodyPr/>
          <a:lstStyle/>
          <a:p>
            <a:fld id="{4EF86049-FEB0-4963-8C71-C1C11F450EE6}" type="datetimeFigureOut">
              <a:rPr lang="en-GB" smtClean="0"/>
              <a:t>04/03/2022</a:t>
            </a:fld>
            <a:endParaRPr lang="en-GB"/>
          </a:p>
        </p:txBody>
      </p:sp>
      <p:sp>
        <p:nvSpPr>
          <p:cNvPr id="5" name="Footer Placeholder 4">
            <a:extLst>
              <a:ext uri="{FF2B5EF4-FFF2-40B4-BE49-F238E27FC236}">
                <a16:creationId xmlns:a16="http://schemas.microsoft.com/office/drawing/2014/main" id="{EC3DFC14-C447-48CC-9D8F-77DD1B8495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1B3675-FEE4-4BE9-B081-2E605F749026}"/>
              </a:ext>
            </a:extLst>
          </p:cNvPr>
          <p:cNvSpPr>
            <a:spLocks noGrp="1"/>
          </p:cNvSpPr>
          <p:nvPr>
            <p:ph type="sldNum" sz="quarter" idx="12"/>
          </p:nvPr>
        </p:nvSpPr>
        <p:spPr/>
        <p:txBody>
          <a:bodyPr/>
          <a:lstStyle/>
          <a:p>
            <a:fld id="{3FF16377-49B9-4756-8038-876E3F37148C}" type="slidenum">
              <a:rPr lang="en-GB" smtClean="0"/>
              <a:t>‹#›</a:t>
            </a:fld>
            <a:endParaRPr lang="en-GB"/>
          </a:p>
        </p:txBody>
      </p:sp>
    </p:spTree>
    <p:extLst>
      <p:ext uri="{BB962C8B-B14F-4D97-AF65-F5344CB8AC3E}">
        <p14:creationId xmlns:p14="http://schemas.microsoft.com/office/powerpoint/2010/main" val="2551107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01AF70-704E-4A16-B0A5-28C6FDD0DD9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C65F9A-6192-4790-A27F-57AF54BA2A2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5041AF-1F6B-4CDD-A96C-A4DA63F2E00A}"/>
              </a:ext>
            </a:extLst>
          </p:cNvPr>
          <p:cNvSpPr>
            <a:spLocks noGrp="1"/>
          </p:cNvSpPr>
          <p:nvPr>
            <p:ph type="dt" sz="half" idx="10"/>
          </p:nvPr>
        </p:nvSpPr>
        <p:spPr/>
        <p:txBody>
          <a:bodyPr/>
          <a:lstStyle/>
          <a:p>
            <a:fld id="{4EF86049-FEB0-4963-8C71-C1C11F450EE6}" type="datetimeFigureOut">
              <a:rPr lang="en-GB" smtClean="0"/>
              <a:t>04/03/2022</a:t>
            </a:fld>
            <a:endParaRPr lang="en-GB"/>
          </a:p>
        </p:txBody>
      </p:sp>
      <p:sp>
        <p:nvSpPr>
          <p:cNvPr id="5" name="Footer Placeholder 4">
            <a:extLst>
              <a:ext uri="{FF2B5EF4-FFF2-40B4-BE49-F238E27FC236}">
                <a16:creationId xmlns:a16="http://schemas.microsoft.com/office/drawing/2014/main" id="{B1673677-ED62-4EA7-9481-DC24AF92BD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54F25B-4A4B-408D-B57C-336D5E04664F}"/>
              </a:ext>
            </a:extLst>
          </p:cNvPr>
          <p:cNvSpPr>
            <a:spLocks noGrp="1"/>
          </p:cNvSpPr>
          <p:nvPr>
            <p:ph type="sldNum" sz="quarter" idx="12"/>
          </p:nvPr>
        </p:nvSpPr>
        <p:spPr/>
        <p:txBody>
          <a:bodyPr/>
          <a:lstStyle/>
          <a:p>
            <a:fld id="{3FF16377-49B9-4756-8038-876E3F37148C}" type="slidenum">
              <a:rPr lang="en-GB" smtClean="0"/>
              <a:t>‹#›</a:t>
            </a:fld>
            <a:endParaRPr lang="en-GB"/>
          </a:p>
        </p:txBody>
      </p:sp>
    </p:spTree>
    <p:extLst>
      <p:ext uri="{BB962C8B-B14F-4D97-AF65-F5344CB8AC3E}">
        <p14:creationId xmlns:p14="http://schemas.microsoft.com/office/powerpoint/2010/main" val="80877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2370D-5488-4E70-857C-8CE43218CD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EB28127-D2C1-463D-AB61-211432E69B6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E0B082-AC19-4E70-BCDE-1F895F07B42E}"/>
              </a:ext>
            </a:extLst>
          </p:cNvPr>
          <p:cNvSpPr>
            <a:spLocks noGrp="1"/>
          </p:cNvSpPr>
          <p:nvPr>
            <p:ph type="dt" sz="half" idx="10"/>
          </p:nvPr>
        </p:nvSpPr>
        <p:spPr/>
        <p:txBody>
          <a:bodyPr/>
          <a:lstStyle/>
          <a:p>
            <a:fld id="{4EF86049-FEB0-4963-8C71-C1C11F450EE6}" type="datetimeFigureOut">
              <a:rPr lang="en-GB" smtClean="0"/>
              <a:t>04/03/2022</a:t>
            </a:fld>
            <a:endParaRPr lang="en-GB"/>
          </a:p>
        </p:txBody>
      </p:sp>
      <p:sp>
        <p:nvSpPr>
          <p:cNvPr id="5" name="Footer Placeholder 4">
            <a:extLst>
              <a:ext uri="{FF2B5EF4-FFF2-40B4-BE49-F238E27FC236}">
                <a16:creationId xmlns:a16="http://schemas.microsoft.com/office/drawing/2014/main" id="{9849C3E0-BC6A-442E-8B3D-93E0D2C182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3FDDCA-DF48-4994-B8F6-203E5F7CA876}"/>
              </a:ext>
            </a:extLst>
          </p:cNvPr>
          <p:cNvSpPr>
            <a:spLocks noGrp="1"/>
          </p:cNvSpPr>
          <p:nvPr>
            <p:ph type="sldNum" sz="quarter" idx="12"/>
          </p:nvPr>
        </p:nvSpPr>
        <p:spPr/>
        <p:txBody>
          <a:bodyPr/>
          <a:lstStyle/>
          <a:p>
            <a:fld id="{3FF16377-49B9-4756-8038-876E3F37148C}" type="slidenum">
              <a:rPr lang="en-GB" smtClean="0"/>
              <a:t>‹#›</a:t>
            </a:fld>
            <a:endParaRPr lang="en-GB"/>
          </a:p>
        </p:txBody>
      </p:sp>
    </p:spTree>
    <p:extLst>
      <p:ext uri="{BB962C8B-B14F-4D97-AF65-F5344CB8AC3E}">
        <p14:creationId xmlns:p14="http://schemas.microsoft.com/office/powerpoint/2010/main" val="3568107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24118-392F-4834-9408-1880B77154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425F795-AE35-4294-812C-0A0645F979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2788EE5-C6B9-4F68-9466-33058ED62ECC}"/>
              </a:ext>
            </a:extLst>
          </p:cNvPr>
          <p:cNvSpPr>
            <a:spLocks noGrp="1"/>
          </p:cNvSpPr>
          <p:nvPr>
            <p:ph type="dt" sz="half" idx="10"/>
          </p:nvPr>
        </p:nvSpPr>
        <p:spPr/>
        <p:txBody>
          <a:bodyPr/>
          <a:lstStyle/>
          <a:p>
            <a:fld id="{4EF86049-FEB0-4963-8C71-C1C11F450EE6}" type="datetimeFigureOut">
              <a:rPr lang="en-GB" smtClean="0"/>
              <a:t>04/03/2022</a:t>
            </a:fld>
            <a:endParaRPr lang="en-GB"/>
          </a:p>
        </p:txBody>
      </p:sp>
      <p:sp>
        <p:nvSpPr>
          <p:cNvPr id="5" name="Footer Placeholder 4">
            <a:extLst>
              <a:ext uri="{FF2B5EF4-FFF2-40B4-BE49-F238E27FC236}">
                <a16:creationId xmlns:a16="http://schemas.microsoft.com/office/drawing/2014/main" id="{52FFBBDC-11F5-41D6-A1ED-11B2026597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1C3B8B-B538-4095-967A-1288CDE225F6}"/>
              </a:ext>
            </a:extLst>
          </p:cNvPr>
          <p:cNvSpPr>
            <a:spLocks noGrp="1"/>
          </p:cNvSpPr>
          <p:nvPr>
            <p:ph type="sldNum" sz="quarter" idx="12"/>
          </p:nvPr>
        </p:nvSpPr>
        <p:spPr/>
        <p:txBody>
          <a:bodyPr/>
          <a:lstStyle/>
          <a:p>
            <a:fld id="{3FF16377-49B9-4756-8038-876E3F37148C}" type="slidenum">
              <a:rPr lang="en-GB" smtClean="0"/>
              <a:t>‹#›</a:t>
            </a:fld>
            <a:endParaRPr lang="en-GB"/>
          </a:p>
        </p:txBody>
      </p:sp>
    </p:spTree>
    <p:extLst>
      <p:ext uri="{BB962C8B-B14F-4D97-AF65-F5344CB8AC3E}">
        <p14:creationId xmlns:p14="http://schemas.microsoft.com/office/powerpoint/2010/main" val="3278615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61A4C-A478-4357-94F8-D84AD9417B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1ABB88-F930-4F9D-895C-2652369CECD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7716B0B-CBC3-4082-AFC7-E38A20FFD79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D386CFA-54D4-4D48-8D29-4984B59B239A}"/>
              </a:ext>
            </a:extLst>
          </p:cNvPr>
          <p:cNvSpPr>
            <a:spLocks noGrp="1"/>
          </p:cNvSpPr>
          <p:nvPr>
            <p:ph type="dt" sz="half" idx="10"/>
          </p:nvPr>
        </p:nvSpPr>
        <p:spPr/>
        <p:txBody>
          <a:bodyPr/>
          <a:lstStyle/>
          <a:p>
            <a:fld id="{4EF86049-FEB0-4963-8C71-C1C11F450EE6}" type="datetimeFigureOut">
              <a:rPr lang="en-GB" smtClean="0"/>
              <a:t>04/03/2022</a:t>
            </a:fld>
            <a:endParaRPr lang="en-GB"/>
          </a:p>
        </p:txBody>
      </p:sp>
      <p:sp>
        <p:nvSpPr>
          <p:cNvPr id="6" name="Footer Placeholder 5">
            <a:extLst>
              <a:ext uri="{FF2B5EF4-FFF2-40B4-BE49-F238E27FC236}">
                <a16:creationId xmlns:a16="http://schemas.microsoft.com/office/drawing/2014/main" id="{5709B27F-90E4-4BE8-A296-4E64EA50EF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E32E2C-8074-481C-B9C8-47BDE887465E}"/>
              </a:ext>
            </a:extLst>
          </p:cNvPr>
          <p:cNvSpPr>
            <a:spLocks noGrp="1"/>
          </p:cNvSpPr>
          <p:nvPr>
            <p:ph type="sldNum" sz="quarter" idx="12"/>
          </p:nvPr>
        </p:nvSpPr>
        <p:spPr/>
        <p:txBody>
          <a:bodyPr/>
          <a:lstStyle/>
          <a:p>
            <a:fld id="{3FF16377-49B9-4756-8038-876E3F37148C}" type="slidenum">
              <a:rPr lang="en-GB" smtClean="0"/>
              <a:t>‹#›</a:t>
            </a:fld>
            <a:endParaRPr lang="en-GB"/>
          </a:p>
        </p:txBody>
      </p:sp>
    </p:spTree>
    <p:extLst>
      <p:ext uri="{BB962C8B-B14F-4D97-AF65-F5344CB8AC3E}">
        <p14:creationId xmlns:p14="http://schemas.microsoft.com/office/powerpoint/2010/main" val="3210312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CB25A-542C-4017-A298-9D2A75F1259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CA3CF0-C015-4227-B40F-FDED78B948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7464062-7C0F-4EB2-A13C-DB026C1D497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E5FD4C4-A8EA-485C-915C-71CC38265F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F529162-75F0-4410-8594-785C458179D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B4447E1-1E70-4610-84B2-AB9988D94DFA}"/>
              </a:ext>
            </a:extLst>
          </p:cNvPr>
          <p:cNvSpPr>
            <a:spLocks noGrp="1"/>
          </p:cNvSpPr>
          <p:nvPr>
            <p:ph type="dt" sz="half" idx="10"/>
          </p:nvPr>
        </p:nvSpPr>
        <p:spPr/>
        <p:txBody>
          <a:bodyPr/>
          <a:lstStyle/>
          <a:p>
            <a:fld id="{4EF86049-FEB0-4963-8C71-C1C11F450EE6}" type="datetimeFigureOut">
              <a:rPr lang="en-GB" smtClean="0"/>
              <a:t>04/03/2022</a:t>
            </a:fld>
            <a:endParaRPr lang="en-GB"/>
          </a:p>
        </p:txBody>
      </p:sp>
      <p:sp>
        <p:nvSpPr>
          <p:cNvPr id="8" name="Footer Placeholder 7">
            <a:extLst>
              <a:ext uri="{FF2B5EF4-FFF2-40B4-BE49-F238E27FC236}">
                <a16:creationId xmlns:a16="http://schemas.microsoft.com/office/drawing/2014/main" id="{AEEF1D36-36B1-470D-8CDC-83B9FB658F6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C7C7410-8450-44F1-B8B1-14ECE04FA0E7}"/>
              </a:ext>
            </a:extLst>
          </p:cNvPr>
          <p:cNvSpPr>
            <a:spLocks noGrp="1"/>
          </p:cNvSpPr>
          <p:nvPr>
            <p:ph type="sldNum" sz="quarter" idx="12"/>
          </p:nvPr>
        </p:nvSpPr>
        <p:spPr/>
        <p:txBody>
          <a:bodyPr/>
          <a:lstStyle/>
          <a:p>
            <a:fld id="{3FF16377-49B9-4756-8038-876E3F37148C}" type="slidenum">
              <a:rPr lang="en-GB" smtClean="0"/>
              <a:t>‹#›</a:t>
            </a:fld>
            <a:endParaRPr lang="en-GB"/>
          </a:p>
        </p:txBody>
      </p:sp>
    </p:spTree>
    <p:extLst>
      <p:ext uri="{BB962C8B-B14F-4D97-AF65-F5344CB8AC3E}">
        <p14:creationId xmlns:p14="http://schemas.microsoft.com/office/powerpoint/2010/main" val="2918890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0C398-AEA5-4801-925F-498B540FEAD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4C04EB7-4F10-471D-8D53-A0DD5E5B7F70}"/>
              </a:ext>
            </a:extLst>
          </p:cNvPr>
          <p:cNvSpPr>
            <a:spLocks noGrp="1"/>
          </p:cNvSpPr>
          <p:nvPr>
            <p:ph type="dt" sz="half" idx="10"/>
          </p:nvPr>
        </p:nvSpPr>
        <p:spPr/>
        <p:txBody>
          <a:bodyPr/>
          <a:lstStyle/>
          <a:p>
            <a:fld id="{4EF86049-FEB0-4963-8C71-C1C11F450EE6}" type="datetimeFigureOut">
              <a:rPr lang="en-GB" smtClean="0"/>
              <a:t>04/03/2022</a:t>
            </a:fld>
            <a:endParaRPr lang="en-GB"/>
          </a:p>
        </p:txBody>
      </p:sp>
      <p:sp>
        <p:nvSpPr>
          <p:cNvPr id="4" name="Footer Placeholder 3">
            <a:extLst>
              <a:ext uri="{FF2B5EF4-FFF2-40B4-BE49-F238E27FC236}">
                <a16:creationId xmlns:a16="http://schemas.microsoft.com/office/drawing/2014/main" id="{02ABBD09-52EE-4D99-A5DF-E719707FA46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80B752B-45F2-4109-9EF6-6023B4CE3F73}"/>
              </a:ext>
            </a:extLst>
          </p:cNvPr>
          <p:cNvSpPr>
            <a:spLocks noGrp="1"/>
          </p:cNvSpPr>
          <p:nvPr>
            <p:ph type="sldNum" sz="quarter" idx="12"/>
          </p:nvPr>
        </p:nvSpPr>
        <p:spPr/>
        <p:txBody>
          <a:bodyPr/>
          <a:lstStyle/>
          <a:p>
            <a:fld id="{3FF16377-49B9-4756-8038-876E3F37148C}" type="slidenum">
              <a:rPr lang="en-GB" smtClean="0"/>
              <a:t>‹#›</a:t>
            </a:fld>
            <a:endParaRPr lang="en-GB"/>
          </a:p>
        </p:txBody>
      </p:sp>
    </p:spTree>
    <p:extLst>
      <p:ext uri="{BB962C8B-B14F-4D97-AF65-F5344CB8AC3E}">
        <p14:creationId xmlns:p14="http://schemas.microsoft.com/office/powerpoint/2010/main" val="1911356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93F2B3-1130-4952-B872-FBB57B90CDAA}"/>
              </a:ext>
            </a:extLst>
          </p:cNvPr>
          <p:cNvSpPr>
            <a:spLocks noGrp="1"/>
          </p:cNvSpPr>
          <p:nvPr>
            <p:ph type="dt" sz="half" idx="10"/>
          </p:nvPr>
        </p:nvSpPr>
        <p:spPr/>
        <p:txBody>
          <a:bodyPr/>
          <a:lstStyle/>
          <a:p>
            <a:fld id="{4EF86049-FEB0-4963-8C71-C1C11F450EE6}" type="datetimeFigureOut">
              <a:rPr lang="en-GB" smtClean="0"/>
              <a:t>04/03/2022</a:t>
            </a:fld>
            <a:endParaRPr lang="en-GB"/>
          </a:p>
        </p:txBody>
      </p:sp>
      <p:sp>
        <p:nvSpPr>
          <p:cNvPr id="3" name="Footer Placeholder 2">
            <a:extLst>
              <a:ext uri="{FF2B5EF4-FFF2-40B4-BE49-F238E27FC236}">
                <a16:creationId xmlns:a16="http://schemas.microsoft.com/office/drawing/2014/main" id="{31EA5D85-6325-4280-8C33-B390ADB789C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D1A339C-506D-4920-81EF-04D69062F745}"/>
              </a:ext>
            </a:extLst>
          </p:cNvPr>
          <p:cNvSpPr>
            <a:spLocks noGrp="1"/>
          </p:cNvSpPr>
          <p:nvPr>
            <p:ph type="sldNum" sz="quarter" idx="12"/>
          </p:nvPr>
        </p:nvSpPr>
        <p:spPr/>
        <p:txBody>
          <a:bodyPr/>
          <a:lstStyle/>
          <a:p>
            <a:fld id="{3FF16377-49B9-4756-8038-876E3F37148C}" type="slidenum">
              <a:rPr lang="en-GB" smtClean="0"/>
              <a:t>‹#›</a:t>
            </a:fld>
            <a:endParaRPr lang="en-GB"/>
          </a:p>
        </p:txBody>
      </p:sp>
    </p:spTree>
    <p:extLst>
      <p:ext uri="{BB962C8B-B14F-4D97-AF65-F5344CB8AC3E}">
        <p14:creationId xmlns:p14="http://schemas.microsoft.com/office/powerpoint/2010/main" val="4284704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DC575-4928-4800-A59D-CE98499256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AD937C8-8677-4E72-A051-B338537EDA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E4EC246-22C3-43A7-9288-2D9425C49D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29BDFA5-169B-4FDC-BC95-B3AD6D6C9508}"/>
              </a:ext>
            </a:extLst>
          </p:cNvPr>
          <p:cNvSpPr>
            <a:spLocks noGrp="1"/>
          </p:cNvSpPr>
          <p:nvPr>
            <p:ph type="dt" sz="half" idx="10"/>
          </p:nvPr>
        </p:nvSpPr>
        <p:spPr/>
        <p:txBody>
          <a:bodyPr/>
          <a:lstStyle/>
          <a:p>
            <a:fld id="{4EF86049-FEB0-4963-8C71-C1C11F450EE6}" type="datetimeFigureOut">
              <a:rPr lang="en-GB" smtClean="0"/>
              <a:t>04/03/2022</a:t>
            </a:fld>
            <a:endParaRPr lang="en-GB"/>
          </a:p>
        </p:txBody>
      </p:sp>
      <p:sp>
        <p:nvSpPr>
          <p:cNvPr id="6" name="Footer Placeholder 5">
            <a:extLst>
              <a:ext uri="{FF2B5EF4-FFF2-40B4-BE49-F238E27FC236}">
                <a16:creationId xmlns:a16="http://schemas.microsoft.com/office/drawing/2014/main" id="{763C04CD-5F4E-4412-8D25-641E192FFB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090C689-FF69-4545-8829-129549CC5A95}"/>
              </a:ext>
            </a:extLst>
          </p:cNvPr>
          <p:cNvSpPr>
            <a:spLocks noGrp="1"/>
          </p:cNvSpPr>
          <p:nvPr>
            <p:ph type="sldNum" sz="quarter" idx="12"/>
          </p:nvPr>
        </p:nvSpPr>
        <p:spPr/>
        <p:txBody>
          <a:bodyPr/>
          <a:lstStyle/>
          <a:p>
            <a:fld id="{3FF16377-49B9-4756-8038-876E3F37148C}" type="slidenum">
              <a:rPr lang="en-GB" smtClean="0"/>
              <a:t>‹#›</a:t>
            </a:fld>
            <a:endParaRPr lang="en-GB"/>
          </a:p>
        </p:txBody>
      </p:sp>
    </p:spTree>
    <p:extLst>
      <p:ext uri="{BB962C8B-B14F-4D97-AF65-F5344CB8AC3E}">
        <p14:creationId xmlns:p14="http://schemas.microsoft.com/office/powerpoint/2010/main" val="934887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7E998-A9A0-45FB-9F97-40DA62938D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FFABF03-AB92-48B9-9A3E-AFE534208D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1BDFC68-F05B-4CEB-B674-DA828B957C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FF51E6-FF7B-4D04-8098-B987F7DDB040}"/>
              </a:ext>
            </a:extLst>
          </p:cNvPr>
          <p:cNvSpPr>
            <a:spLocks noGrp="1"/>
          </p:cNvSpPr>
          <p:nvPr>
            <p:ph type="dt" sz="half" idx="10"/>
          </p:nvPr>
        </p:nvSpPr>
        <p:spPr/>
        <p:txBody>
          <a:bodyPr/>
          <a:lstStyle/>
          <a:p>
            <a:fld id="{4EF86049-FEB0-4963-8C71-C1C11F450EE6}" type="datetimeFigureOut">
              <a:rPr lang="en-GB" smtClean="0"/>
              <a:t>04/03/2022</a:t>
            </a:fld>
            <a:endParaRPr lang="en-GB"/>
          </a:p>
        </p:txBody>
      </p:sp>
      <p:sp>
        <p:nvSpPr>
          <p:cNvPr id="6" name="Footer Placeholder 5">
            <a:extLst>
              <a:ext uri="{FF2B5EF4-FFF2-40B4-BE49-F238E27FC236}">
                <a16:creationId xmlns:a16="http://schemas.microsoft.com/office/drawing/2014/main" id="{2AD388B3-20F5-4B29-BBA0-FD925BA325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9C287E-05E8-484E-9156-E9A5A23A0D98}"/>
              </a:ext>
            </a:extLst>
          </p:cNvPr>
          <p:cNvSpPr>
            <a:spLocks noGrp="1"/>
          </p:cNvSpPr>
          <p:nvPr>
            <p:ph type="sldNum" sz="quarter" idx="12"/>
          </p:nvPr>
        </p:nvSpPr>
        <p:spPr/>
        <p:txBody>
          <a:bodyPr/>
          <a:lstStyle/>
          <a:p>
            <a:fld id="{3FF16377-49B9-4756-8038-876E3F37148C}" type="slidenum">
              <a:rPr lang="en-GB" smtClean="0"/>
              <a:t>‹#›</a:t>
            </a:fld>
            <a:endParaRPr lang="en-GB"/>
          </a:p>
        </p:txBody>
      </p:sp>
    </p:spTree>
    <p:extLst>
      <p:ext uri="{BB962C8B-B14F-4D97-AF65-F5344CB8AC3E}">
        <p14:creationId xmlns:p14="http://schemas.microsoft.com/office/powerpoint/2010/main" val="1355837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BBD346-309A-497B-AEDB-D605D93346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6485BF2-9BBA-4917-AAA6-81E5BF3E9B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A6DFCC-DDBB-4F6E-9504-4E95FB8235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F86049-FEB0-4963-8C71-C1C11F450EE6}" type="datetimeFigureOut">
              <a:rPr lang="en-GB" smtClean="0"/>
              <a:t>04/03/2022</a:t>
            </a:fld>
            <a:endParaRPr lang="en-GB"/>
          </a:p>
        </p:txBody>
      </p:sp>
      <p:sp>
        <p:nvSpPr>
          <p:cNvPr id="5" name="Footer Placeholder 4">
            <a:extLst>
              <a:ext uri="{FF2B5EF4-FFF2-40B4-BE49-F238E27FC236}">
                <a16:creationId xmlns:a16="http://schemas.microsoft.com/office/drawing/2014/main" id="{6F77050F-3081-47BE-BA0C-5AB060FD27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AAA04B8-8783-4AD0-B29B-B34059C13B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16377-49B9-4756-8038-876E3F37148C}" type="slidenum">
              <a:rPr lang="en-GB" smtClean="0"/>
              <a:t>‹#›</a:t>
            </a:fld>
            <a:endParaRPr lang="en-GB"/>
          </a:p>
        </p:txBody>
      </p:sp>
    </p:spTree>
    <p:extLst>
      <p:ext uri="{BB962C8B-B14F-4D97-AF65-F5344CB8AC3E}">
        <p14:creationId xmlns:p14="http://schemas.microsoft.com/office/powerpoint/2010/main" val="4045900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1A44A5-1D36-414B-8EBE-DE66108156CB}"/>
              </a:ext>
            </a:extLst>
          </p:cNvPr>
          <p:cNvPicPr>
            <a:picLocks noChangeAspect="1"/>
          </p:cNvPicPr>
          <p:nvPr/>
        </p:nvPicPr>
        <p:blipFill>
          <a:blip r:embed="rId3"/>
          <a:stretch>
            <a:fillRect/>
          </a:stretch>
        </p:blipFill>
        <p:spPr>
          <a:xfrm>
            <a:off x="1918913" y="303028"/>
            <a:ext cx="8354174" cy="6251944"/>
          </a:xfrm>
          <a:prstGeom prst="rect">
            <a:avLst/>
          </a:prstGeom>
        </p:spPr>
      </p:pic>
      <p:sp>
        <p:nvSpPr>
          <p:cNvPr id="5" name="TextBox 4">
            <a:extLst>
              <a:ext uri="{FF2B5EF4-FFF2-40B4-BE49-F238E27FC236}">
                <a16:creationId xmlns:a16="http://schemas.microsoft.com/office/drawing/2014/main" id="{66AEE8E0-A00F-443E-AB1C-B569A4F250DF}"/>
              </a:ext>
            </a:extLst>
          </p:cNvPr>
          <p:cNvSpPr txBox="1"/>
          <p:nvPr/>
        </p:nvSpPr>
        <p:spPr>
          <a:xfrm>
            <a:off x="2434855" y="2381693"/>
            <a:ext cx="3661145" cy="1323439"/>
          </a:xfrm>
          <a:prstGeom prst="rect">
            <a:avLst/>
          </a:prstGeom>
          <a:solidFill>
            <a:srgbClr val="361A9E"/>
          </a:solidFill>
        </p:spPr>
        <p:txBody>
          <a:bodyPr wrap="square" rtlCol="0">
            <a:spAutoFit/>
          </a:bodyPr>
          <a:lstStyle/>
          <a:p>
            <a:pPr algn="ctr"/>
            <a:r>
              <a:rPr lang="en-GB" sz="4000" dirty="0">
                <a:solidFill>
                  <a:schemeClr val="bg1"/>
                </a:solidFill>
              </a:rPr>
              <a:t>NAS Parenting Programmes</a:t>
            </a:r>
          </a:p>
        </p:txBody>
      </p:sp>
    </p:spTree>
    <p:extLst>
      <p:ext uri="{BB962C8B-B14F-4D97-AF65-F5344CB8AC3E}">
        <p14:creationId xmlns:p14="http://schemas.microsoft.com/office/powerpoint/2010/main" val="321371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30BBD4-B18A-4573-9382-AC6C73A4E777}"/>
              </a:ext>
            </a:extLst>
          </p:cNvPr>
          <p:cNvSpPr txBox="1"/>
          <p:nvPr/>
        </p:nvSpPr>
        <p:spPr>
          <a:xfrm>
            <a:off x="890338" y="741920"/>
            <a:ext cx="3140242" cy="707886"/>
          </a:xfrm>
          <a:prstGeom prst="rect">
            <a:avLst/>
          </a:prstGeom>
          <a:noFill/>
        </p:spPr>
        <p:txBody>
          <a:bodyPr wrap="square" rtlCol="0">
            <a:spAutoFit/>
          </a:bodyPr>
          <a:lstStyle/>
          <a:p>
            <a:r>
              <a:rPr lang="en-GB" sz="4000" b="1" dirty="0">
                <a:solidFill>
                  <a:srgbClr val="361A9E"/>
                </a:solidFill>
              </a:rPr>
              <a:t>How to apply</a:t>
            </a:r>
          </a:p>
        </p:txBody>
      </p:sp>
      <p:pic>
        <p:nvPicPr>
          <p:cNvPr id="3" name="Picture 2">
            <a:extLst>
              <a:ext uri="{FF2B5EF4-FFF2-40B4-BE49-F238E27FC236}">
                <a16:creationId xmlns:a16="http://schemas.microsoft.com/office/drawing/2014/main" id="{3F0EF086-9B61-4203-85B4-F42530170A0E}"/>
              </a:ext>
            </a:extLst>
          </p:cNvPr>
          <p:cNvPicPr>
            <a:picLocks noChangeAspect="1"/>
          </p:cNvPicPr>
          <p:nvPr/>
        </p:nvPicPr>
        <p:blipFill>
          <a:blip r:embed="rId2"/>
          <a:stretch>
            <a:fillRect/>
          </a:stretch>
        </p:blipFill>
        <p:spPr>
          <a:xfrm>
            <a:off x="7105650" y="1449806"/>
            <a:ext cx="5086350" cy="4829175"/>
          </a:xfrm>
          <a:prstGeom prst="rect">
            <a:avLst/>
          </a:prstGeom>
        </p:spPr>
      </p:pic>
      <p:sp>
        <p:nvSpPr>
          <p:cNvPr id="4" name="TextBox 3">
            <a:extLst>
              <a:ext uri="{FF2B5EF4-FFF2-40B4-BE49-F238E27FC236}">
                <a16:creationId xmlns:a16="http://schemas.microsoft.com/office/drawing/2014/main" id="{3E34E55F-9A72-4F01-AA9F-40AD0E9CB4E6}"/>
              </a:ext>
            </a:extLst>
          </p:cNvPr>
          <p:cNvSpPr txBox="1"/>
          <p:nvPr/>
        </p:nvSpPr>
        <p:spPr>
          <a:xfrm>
            <a:off x="673769" y="1612231"/>
            <a:ext cx="6051884" cy="5386090"/>
          </a:xfrm>
          <a:prstGeom prst="rect">
            <a:avLst/>
          </a:prstGeom>
          <a:noFill/>
        </p:spPr>
        <p:txBody>
          <a:bodyPr wrap="square" rtlCol="0">
            <a:spAutoFit/>
          </a:bodyPr>
          <a:lstStyle/>
          <a:p>
            <a:pPr marL="285750" indent="-285750">
              <a:buFont typeface="Arial" panose="020B0604020202020204" pitchFamily="34" charset="0"/>
              <a:buChar char="•"/>
            </a:pPr>
            <a:r>
              <a:rPr lang="en-GB" sz="2800" dirty="0">
                <a:solidFill>
                  <a:srgbClr val="361A9E"/>
                </a:solidFill>
              </a:rPr>
              <a:t>All parents must self-refer by calling 020 8640 1177 and asking for the </a:t>
            </a:r>
            <a:r>
              <a:rPr lang="en-GB" sz="2800" dirty="0" err="1">
                <a:solidFill>
                  <a:srgbClr val="361A9E"/>
                </a:solidFill>
              </a:rPr>
              <a:t>EarlyBird</a:t>
            </a:r>
            <a:r>
              <a:rPr lang="en-GB" sz="2800" dirty="0">
                <a:solidFill>
                  <a:srgbClr val="361A9E"/>
                </a:solidFill>
              </a:rPr>
              <a:t> Team.</a:t>
            </a:r>
          </a:p>
          <a:p>
            <a:pPr marL="285750" indent="-285750">
              <a:buFont typeface="Arial" panose="020B0604020202020204" pitchFamily="34" charset="0"/>
              <a:buChar char="•"/>
            </a:pPr>
            <a:endParaRPr lang="en-GB" sz="2800" dirty="0">
              <a:solidFill>
                <a:srgbClr val="361A9E"/>
              </a:solidFill>
            </a:endParaRPr>
          </a:p>
          <a:p>
            <a:pPr marL="285750" indent="-285750">
              <a:buFont typeface="Arial" panose="020B0604020202020204" pitchFamily="34" charset="0"/>
              <a:buChar char="•"/>
            </a:pPr>
            <a:r>
              <a:rPr lang="en-GB" sz="2800" dirty="0">
                <a:solidFill>
                  <a:srgbClr val="361A9E"/>
                </a:solidFill>
              </a:rPr>
              <a:t>Once a completed application form is received the family is added to the waiting list.</a:t>
            </a:r>
          </a:p>
          <a:p>
            <a:pPr marL="285750" indent="-285750">
              <a:buFont typeface="Arial" panose="020B0604020202020204" pitchFamily="34" charset="0"/>
              <a:buChar char="•"/>
            </a:pPr>
            <a:endParaRPr lang="en-GB" sz="2800" dirty="0">
              <a:solidFill>
                <a:srgbClr val="361A9E"/>
              </a:solidFill>
            </a:endParaRPr>
          </a:p>
          <a:p>
            <a:pPr marL="285750" indent="-285750">
              <a:buFont typeface="Arial" panose="020B0604020202020204" pitchFamily="34" charset="0"/>
              <a:buChar char="•"/>
            </a:pPr>
            <a:r>
              <a:rPr lang="en-GB" sz="2800" dirty="0">
                <a:solidFill>
                  <a:srgbClr val="361A9E"/>
                </a:solidFill>
              </a:rPr>
              <a:t>Once a place on a programme becomes available the team will contact you.</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2404736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2A532D-CC70-4BE4-B88B-8ED619AB23D6}"/>
              </a:ext>
            </a:extLst>
          </p:cNvPr>
          <p:cNvPicPr>
            <a:picLocks noChangeAspect="1"/>
          </p:cNvPicPr>
          <p:nvPr/>
        </p:nvPicPr>
        <p:blipFill>
          <a:blip r:embed="rId2"/>
          <a:stretch>
            <a:fillRect/>
          </a:stretch>
        </p:blipFill>
        <p:spPr>
          <a:xfrm>
            <a:off x="1289157" y="387525"/>
            <a:ext cx="8354906" cy="6145622"/>
          </a:xfrm>
          <a:prstGeom prst="rect">
            <a:avLst/>
          </a:prstGeom>
        </p:spPr>
      </p:pic>
    </p:spTree>
    <p:extLst>
      <p:ext uri="{BB962C8B-B14F-4D97-AF65-F5344CB8AC3E}">
        <p14:creationId xmlns:p14="http://schemas.microsoft.com/office/powerpoint/2010/main" val="1453851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1BEBCB-8E02-45BA-A38E-6913FC58750B}"/>
              </a:ext>
            </a:extLst>
          </p:cNvPr>
          <p:cNvSpPr txBox="1"/>
          <p:nvPr/>
        </p:nvSpPr>
        <p:spPr>
          <a:xfrm>
            <a:off x="685800" y="1371599"/>
            <a:ext cx="9853863" cy="3477875"/>
          </a:xfrm>
          <a:prstGeom prst="rect">
            <a:avLst/>
          </a:prstGeom>
          <a:noFill/>
        </p:spPr>
        <p:txBody>
          <a:bodyPr wrap="square" rtlCol="0">
            <a:spAutoFit/>
          </a:bodyPr>
          <a:lstStyle/>
          <a:p>
            <a:r>
              <a:rPr lang="en-GB" sz="4400" dirty="0">
                <a:solidFill>
                  <a:srgbClr val="361A9E"/>
                </a:solidFill>
              </a:rPr>
              <a:t>Thank you for Listening.</a:t>
            </a:r>
          </a:p>
          <a:p>
            <a:endParaRPr lang="en-GB" sz="4400" dirty="0">
              <a:solidFill>
                <a:srgbClr val="361A9E"/>
              </a:solidFill>
            </a:endParaRPr>
          </a:p>
          <a:p>
            <a:r>
              <a:rPr lang="en-GB" sz="4400" dirty="0">
                <a:solidFill>
                  <a:srgbClr val="361A9E"/>
                </a:solidFill>
              </a:rPr>
              <a:t>Audrey Moriarty</a:t>
            </a:r>
          </a:p>
          <a:p>
            <a:endParaRPr lang="en-GB" sz="4400" dirty="0">
              <a:solidFill>
                <a:srgbClr val="361A9E"/>
              </a:solidFill>
            </a:endParaRPr>
          </a:p>
          <a:p>
            <a:r>
              <a:rPr lang="en-GB" sz="4400" dirty="0">
                <a:solidFill>
                  <a:srgbClr val="361A9E"/>
                </a:solidFill>
              </a:rPr>
              <a:t>020 8640 1177</a:t>
            </a:r>
          </a:p>
        </p:txBody>
      </p:sp>
      <p:pic>
        <p:nvPicPr>
          <p:cNvPr id="3" name="Picture 2">
            <a:extLst>
              <a:ext uri="{FF2B5EF4-FFF2-40B4-BE49-F238E27FC236}">
                <a16:creationId xmlns:a16="http://schemas.microsoft.com/office/drawing/2014/main" id="{74B97A32-A0D2-4CA3-8A15-1B6886E865D1}"/>
              </a:ext>
            </a:extLst>
          </p:cNvPr>
          <p:cNvPicPr>
            <a:picLocks noChangeAspect="1"/>
          </p:cNvPicPr>
          <p:nvPr/>
        </p:nvPicPr>
        <p:blipFill>
          <a:blip r:embed="rId2"/>
          <a:stretch>
            <a:fillRect/>
          </a:stretch>
        </p:blipFill>
        <p:spPr>
          <a:xfrm>
            <a:off x="6696577" y="1014412"/>
            <a:ext cx="5086350" cy="4829175"/>
          </a:xfrm>
          <a:prstGeom prst="rect">
            <a:avLst/>
          </a:prstGeom>
        </p:spPr>
      </p:pic>
    </p:spTree>
    <p:extLst>
      <p:ext uri="{BB962C8B-B14F-4D97-AF65-F5344CB8AC3E}">
        <p14:creationId xmlns:p14="http://schemas.microsoft.com/office/powerpoint/2010/main" val="2549898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291CA3-F05D-4956-8F85-DB78E2B35267}"/>
              </a:ext>
            </a:extLst>
          </p:cNvPr>
          <p:cNvPicPr>
            <a:picLocks noChangeAspect="1"/>
          </p:cNvPicPr>
          <p:nvPr/>
        </p:nvPicPr>
        <p:blipFill>
          <a:blip r:embed="rId3"/>
          <a:stretch>
            <a:fillRect/>
          </a:stretch>
        </p:blipFill>
        <p:spPr>
          <a:xfrm>
            <a:off x="5238750" y="1552575"/>
            <a:ext cx="6953250" cy="3752850"/>
          </a:xfrm>
          <a:prstGeom prst="rect">
            <a:avLst/>
          </a:prstGeom>
        </p:spPr>
      </p:pic>
      <p:pic>
        <p:nvPicPr>
          <p:cNvPr id="3" name="Picture 2">
            <a:extLst>
              <a:ext uri="{FF2B5EF4-FFF2-40B4-BE49-F238E27FC236}">
                <a16:creationId xmlns:a16="http://schemas.microsoft.com/office/drawing/2014/main" id="{EB8BCDA2-2F76-446C-9142-8CD9E8010B10}"/>
              </a:ext>
            </a:extLst>
          </p:cNvPr>
          <p:cNvPicPr>
            <a:picLocks noChangeAspect="1"/>
          </p:cNvPicPr>
          <p:nvPr/>
        </p:nvPicPr>
        <p:blipFill>
          <a:blip r:embed="rId4"/>
          <a:stretch>
            <a:fillRect/>
          </a:stretch>
        </p:blipFill>
        <p:spPr>
          <a:xfrm>
            <a:off x="251160" y="665496"/>
            <a:ext cx="5086350" cy="4829175"/>
          </a:xfrm>
          <a:prstGeom prst="rect">
            <a:avLst/>
          </a:prstGeom>
        </p:spPr>
      </p:pic>
    </p:spTree>
    <p:extLst>
      <p:ext uri="{BB962C8B-B14F-4D97-AF65-F5344CB8AC3E}">
        <p14:creationId xmlns:p14="http://schemas.microsoft.com/office/powerpoint/2010/main" val="1928015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2E40B2-DF44-446D-BA74-13FCB8C21E37}"/>
              </a:ext>
            </a:extLst>
          </p:cNvPr>
          <p:cNvPicPr>
            <a:picLocks noChangeAspect="1"/>
          </p:cNvPicPr>
          <p:nvPr/>
        </p:nvPicPr>
        <p:blipFill>
          <a:blip r:embed="rId3"/>
          <a:stretch>
            <a:fillRect/>
          </a:stretch>
        </p:blipFill>
        <p:spPr>
          <a:xfrm>
            <a:off x="914400" y="364088"/>
            <a:ext cx="9779728" cy="1746380"/>
          </a:xfrm>
          <a:prstGeom prst="rect">
            <a:avLst/>
          </a:prstGeom>
        </p:spPr>
      </p:pic>
      <p:sp>
        <p:nvSpPr>
          <p:cNvPr id="3" name="TextBox 2">
            <a:extLst>
              <a:ext uri="{FF2B5EF4-FFF2-40B4-BE49-F238E27FC236}">
                <a16:creationId xmlns:a16="http://schemas.microsoft.com/office/drawing/2014/main" id="{BCBE4ADE-1A82-4BB9-BF21-18B9D9374B9D}"/>
              </a:ext>
            </a:extLst>
          </p:cNvPr>
          <p:cNvSpPr txBox="1"/>
          <p:nvPr/>
        </p:nvSpPr>
        <p:spPr>
          <a:xfrm>
            <a:off x="5050971" y="631371"/>
            <a:ext cx="1393372" cy="566058"/>
          </a:xfrm>
          <a:prstGeom prst="rect">
            <a:avLst/>
          </a:prstGeom>
          <a:solidFill>
            <a:schemeClr val="bg1"/>
          </a:solidFill>
        </p:spPr>
        <p:txBody>
          <a:bodyPr wrap="square" rtlCol="0">
            <a:spAutoFit/>
          </a:bodyPr>
          <a:lstStyle/>
          <a:p>
            <a:endParaRPr lang="en-GB" dirty="0"/>
          </a:p>
        </p:txBody>
      </p:sp>
      <p:sp>
        <p:nvSpPr>
          <p:cNvPr id="4" name="TextBox 3">
            <a:extLst>
              <a:ext uri="{FF2B5EF4-FFF2-40B4-BE49-F238E27FC236}">
                <a16:creationId xmlns:a16="http://schemas.microsoft.com/office/drawing/2014/main" id="{AABED7B2-3963-4A5D-A33E-865D27526C96}"/>
              </a:ext>
            </a:extLst>
          </p:cNvPr>
          <p:cNvSpPr txBox="1"/>
          <p:nvPr/>
        </p:nvSpPr>
        <p:spPr>
          <a:xfrm>
            <a:off x="1143000" y="2110468"/>
            <a:ext cx="8066314" cy="3908762"/>
          </a:xfrm>
          <a:prstGeom prst="rect">
            <a:avLst/>
          </a:prstGeom>
          <a:noFill/>
        </p:spPr>
        <p:txBody>
          <a:bodyPr wrap="square" rtlCol="0">
            <a:spAutoFit/>
          </a:bodyPr>
          <a:lstStyle/>
          <a:p>
            <a:pPr marL="285750" indent="-285750">
              <a:buFont typeface="Arial" panose="020B0604020202020204" pitchFamily="34" charset="0"/>
              <a:buChar char="•"/>
            </a:pPr>
            <a:r>
              <a:rPr lang="en-GB" sz="2800" b="1" dirty="0">
                <a:solidFill>
                  <a:srgbClr val="361A9E"/>
                </a:solidFill>
              </a:rPr>
              <a:t>The programme is aimed at families whose child is under 4 years.  </a:t>
            </a:r>
          </a:p>
          <a:p>
            <a:pPr marL="285750" indent="-285750">
              <a:lnSpc>
                <a:spcPct val="200000"/>
              </a:lnSpc>
              <a:buFont typeface="Arial" panose="020B0604020202020204" pitchFamily="34" charset="0"/>
              <a:buChar char="•"/>
            </a:pPr>
            <a:r>
              <a:rPr lang="en-GB" sz="2800" b="1" dirty="0">
                <a:solidFill>
                  <a:srgbClr val="361A9E"/>
                </a:solidFill>
              </a:rPr>
              <a:t>Two places are offered to each family attending.</a:t>
            </a:r>
          </a:p>
          <a:p>
            <a:pPr marL="285750" indent="-285750">
              <a:buFont typeface="Arial" panose="020B0604020202020204" pitchFamily="34" charset="0"/>
              <a:buChar char="•"/>
            </a:pPr>
            <a:r>
              <a:rPr lang="en-GB" sz="2800" b="1" dirty="0">
                <a:solidFill>
                  <a:srgbClr val="361A9E"/>
                </a:solidFill>
              </a:rPr>
              <a:t>Eight group sessions and a small  number of home visits over a three month period to a maximum of 6 families. </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400" dirty="0"/>
          </a:p>
        </p:txBody>
      </p:sp>
    </p:spTree>
    <p:extLst>
      <p:ext uri="{BB962C8B-B14F-4D97-AF65-F5344CB8AC3E}">
        <p14:creationId xmlns:p14="http://schemas.microsoft.com/office/powerpoint/2010/main" val="3183059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D76F74-AA6F-4DB5-965D-AA1B5C7CCBEC}"/>
              </a:ext>
            </a:extLst>
          </p:cNvPr>
          <p:cNvPicPr>
            <a:picLocks noChangeAspect="1"/>
          </p:cNvPicPr>
          <p:nvPr/>
        </p:nvPicPr>
        <p:blipFill>
          <a:blip r:embed="rId2"/>
          <a:stretch>
            <a:fillRect/>
          </a:stretch>
        </p:blipFill>
        <p:spPr>
          <a:xfrm>
            <a:off x="1755594" y="284748"/>
            <a:ext cx="7322446" cy="1472614"/>
          </a:xfrm>
          <a:prstGeom prst="rect">
            <a:avLst/>
          </a:prstGeom>
        </p:spPr>
      </p:pic>
      <p:sp>
        <p:nvSpPr>
          <p:cNvPr id="7" name="TextBox 6">
            <a:extLst>
              <a:ext uri="{FF2B5EF4-FFF2-40B4-BE49-F238E27FC236}">
                <a16:creationId xmlns:a16="http://schemas.microsoft.com/office/drawing/2014/main" id="{BE04A573-E0A4-41D8-BA6A-8BCD280CA8C7}"/>
              </a:ext>
            </a:extLst>
          </p:cNvPr>
          <p:cNvSpPr txBox="1"/>
          <p:nvPr/>
        </p:nvSpPr>
        <p:spPr>
          <a:xfrm>
            <a:off x="5797817" y="2332303"/>
            <a:ext cx="3021330" cy="369332"/>
          </a:xfrm>
          <a:prstGeom prst="rect">
            <a:avLst/>
          </a:prstGeom>
          <a:solidFill>
            <a:schemeClr val="bg1"/>
          </a:solidFill>
        </p:spPr>
        <p:txBody>
          <a:bodyPr wrap="square" rtlCol="0">
            <a:spAutoFit/>
          </a:bodyPr>
          <a:lstStyle/>
          <a:p>
            <a:endParaRPr lang="en-GB" dirty="0"/>
          </a:p>
        </p:txBody>
      </p:sp>
      <p:sp>
        <p:nvSpPr>
          <p:cNvPr id="8" name="TextBox 7">
            <a:extLst>
              <a:ext uri="{FF2B5EF4-FFF2-40B4-BE49-F238E27FC236}">
                <a16:creationId xmlns:a16="http://schemas.microsoft.com/office/drawing/2014/main" id="{7967DD89-ADE1-424F-B065-6779FD30C043}"/>
              </a:ext>
            </a:extLst>
          </p:cNvPr>
          <p:cNvSpPr txBox="1"/>
          <p:nvPr/>
        </p:nvSpPr>
        <p:spPr>
          <a:xfrm>
            <a:off x="660721" y="1997839"/>
            <a:ext cx="5836332" cy="4339650"/>
          </a:xfrm>
          <a:prstGeom prst="rect">
            <a:avLst/>
          </a:prstGeom>
          <a:noFill/>
        </p:spPr>
        <p:txBody>
          <a:bodyPr wrap="square" rtlCol="0">
            <a:spAutoFit/>
          </a:bodyPr>
          <a:lstStyle/>
          <a:p>
            <a:r>
              <a:rPr lang="en-GB" sz="2400" dirty="0">
                <a:solidFill>
                  <a:srgbClr val="FF0000"/>
                </a:solidFill>
              </a:rPr>
              <a:t>Session 1.</a:t>
            </a:r>
            <a:r>
              <a:rPr lang="en-GB" dirty="0"/>
              <a:t> </a:t>
            </a:r>
            <a:r>
              <a:rPr lang="en-GB" sz="2400" dirty="0">
                <a:solidFill>
                  <a:srgbClr val="361A9E"/>
                </a:solidFill>
              </a:rPr>
              <a:t>Understanding Autism                                   </a:t>
            </a:r>
          </a:p>
          <a:p>
            <a:r>
              <a:rPr lang="en-GB" sz="2400" dirty="0">
                <a:solidFill>
                  <a:srgbClr val="361A9E"/>
                </a:solidFill>
              </a:rPr>
              <a:t>                                                                                                    </a:t>
            </a:r>
          </a:p>
          <a:p>
            <a:r>
              <a:rPr lang="en-GB" sz="2400" dirty="0">
                <a:solidFill>
                  <a:srgbClr val="FF0000"/>
                </a:solidFill>
              </a:rPr>
              <a:t>Session 2. </a:t>
            </a:r>
            <a:r>
              <a:rPr lang="en-GB" sz="2400" dirty="0">
                <a:solidFill>
                  <a:srgbClr val="361A9E"/>
                </a:solidFill>
              </a:rPr>
              <a:t>Understanding and supporting sensory differences </a:t>
            </a:r>
          </a:p>
          <a:p>
            <a:endParaRPr lang="en-GB" sz="2400" dirty="0">
              <a:solidFill>
                <a:srgbClr val="361A9E"/>
              </a:solidFill>
            </a:endParaRPr>
          </a:p>
          <a:p>
            <a:r>
              <a:rPr lang="en-GB" sz="2400" dirty="0">
                <a:solidFill>
                  <a:srgbClr val="FF0000"/>
                </a:solidFill>
              </a:rPr>
              <a:t>Session 3.</a:t>
            </a:r>
            <a:r>
              <a:rPr lang="en-GB" sz="2400" dirty="0">
                <a:solidFill>
                  <a:srgbClr val="361A9E"/>
                </a:solidFill>
              </a:rPr>
              <a:t> Communication</a:t>
            </a:r>
          </a:p>
          <a:p>
            <a:endParaRPr lang="en-GB" sz="2400" dirty="0">
              <a:solidFill>
                <a:srgbClr val="361A9E"/>
              </a:solidFill>
            </a:endParaRPr>
          </a:p>
          <a:p>
            <a:r>
              <a:rPr lang="en-GB" sz="2400" dirty="0">
                <a:solidFill>
                  <a:srgbClr val="FF0000"/>
                </a:solidFill>
              </a:rPr>
              <a:t>Session 4.</a:t>
            </a:r>
            <a:r>
              <a:rPr lang="en-GB" sz="2400" dirty="0">
                <a:solidFill>
                  <a:srgbClr val="361A9E"/>
                </a:solidFill>
              </a:rPr>
              <a:t> Supporting and developing interaction.                       </a:t>
            </a:r>
          </a:p>
          <a:p>
            <a:endParaRPr lang="en-GB" sz="2400" dirty="0">
              <a:solidFill>
                <a:srgbClr val="361A9E"/>
              </a:solidFill>
            </a:endParaRPr>
          </a:p>
          <a:p>
            <a:endParaRPr lang="en-GB" dirty="0"/>
          </a:p>
          <a:p>
            <a:endParaRPr lang="en-GB" dirty="0"/>
          </a:p>
        </p:txBody>
      </p:sp>
      <p:sp>
        <p:nvSpPr>
          <p:cNvPr id="9" name="TextBox 8">
            <a:extLst>
              <a:ext uri="{FF2B5EF4-FFF2-40B4-BE49-F238E27FC236}">
                <a16:creationId xmlns:a16="http://schemas.microsoft.com/office/drawing/2014/main" id="{3FCE2FC6-0D81-4718-AB15-FFC495249B38}"/>
              </a:ext>
            </a:extLst>
          </p:cNvPr>
          <p:cNvSpPr txBox="1"/>
          <p:nvPr/>
        </p:nvSpPr>
        <p:spPr>
          <a:xfrm>
            <a:off x="6725652" y="1877523"/>
            <a:ext cx="4186989" cy="3416320"/>
          </a:xfrm>
          <a:prstGeom prst="rect">
            <a:avLst/>
          </a:prstGeom>
          <a:noFill/>
        </p:spPr>
        <p:txBody>
          <a:bodyPr wrap="square" rtlCol="0">
            <a:spAutoFit/>
          </a:bodyPr>
          <a:lstStyle/>
          <a:p>
            <a:r>
              <a:rPr lang="en-GB" sz="2400" dirty="0">
                <a:solidFill>
                  <a:srgbClr val="FF0000"/>
                </a:solidFill>
              </a:rPr>
              <a:t>Session 5. </a:t>
            </a:r>
            <a:r>
              <a:rPr lang="en-GB" sz="2400" dirty="0">
                <a:solidFill>
                  <a:srgbClr val="361A9E"/>
                </a:solidFill>
              </a:rPr>
              <a:t>Understanding and developing play</a:t>
            </a:r>
          </a:p>
          <a:p>
            <a:endParaRPr lang="en-GB" sz="2400" dirty="0">
              <a:solidFill>
                <a:srgbClr val="361A9E"/>
              </a:solidFill>
            </a:endParaRPr>
          </a:p>
          <a:p>
            <a:r>
              <a:rPr lang="en-GB" sz="2400" dirty="0">
                <a:solidFill>
                  <a:srgbClr val="FF0000"/>
                </a:solidFill>
              </a:rPr>
              <a:t>Session 6</a:t>
            </a:r>
            <a:r>
              <a:rPr lang="en-GB" sz="2400" dirty="0">
                <a:solidFill>
                  <a:srgbClr val="361A9E"/>
                </a:solidFill>
              </a:rPr>
              <a:t>. Understanding and interpreting behaviour</a:t>
            </a:r>
          </a:p>
          <a:p>
            <a:endParaRPr lang="en-GB" sz="2400" dirty="0">
              <a:solidFill>
                <a:srgbClr val="361A9E"/>
              </a:solidFill>
            </a:endParaRPr>
          </a:p>
          <a:p>
            <a:r>
              <a:rPr lang="en-GB" sz="2400" dirty="0">
                <a:solidFill>
                  <a:srgbClr val="FF0000"/>
                </a:solidFill>
              </a:rPr>
              <a:t>Session 7. </a:t>
            </a:r>
            <a:r>
              <a:rPr lang="en-GB" sz="2400" dirty="0">
                <a:solidFill>
                  <a:srgbClr val="361A9E"/>
                </a:solidFill>
              </a:rPr>
              <a:t>Supporting behaviour</a:t>
            </a:r>
          </a:p>
          <a:p>
            <a:endParaRPr lang="en-GB" sz="2400" dirty="0">
              <a:solidFill>
                <a:srgbClr val="361A9E"/>
              </a:solidFill>
            </a:endParaRPr>
          </a:p>
          <a:p>
            <a:r>
              <a:rPr lang="en-GB" sz="2400" dirty="0">
                <a:solidFill>
                  <a:srgbClr val="FF0000"/>
                </a:solidFill>
              </a:rPr>
              <a:t>Session 8. </a:t>
            </a:r>
            <a:r>
              <a:rPr lang="en-GB" sz="2400" dirty="0">
                <a:solidFill>
                  <a:srgbClr val="361A9E"/>
                </a:solidFill>
              </a:rPr>
              <a:t>Moving forward</a:t>
            </a:r>
          </a:p>
        </p:txBody>
      </p:sp>
      <p:pic>
        <p:nvPicPr>
          <p:cNvPr id="10" name="Picture 9">
            <a:extLst>
              <a:ext uri="{FF2B5EF4-FFF2-40B4-BE49-F238E27FC236}">
                <a16:creationId xmlns:a16="http://schemas.microsoft.com/office/drawing/2014/main" id="{A18182C6-42FE-4748-81A2-8BA782B89A91}"/>
              </a:ext>
            </a:extLst>
          </p:cNvPr>
          <p:cNvPicPr>
            <a:picLocks noChangeAspect="1"/>
          </p:cNvPicPr>
          <p:nvPr/>
        </p:nvPicPr>
        <p:blipFill>
          <a:blip r:embed="rId3"/>
          <a:stretch>
            <a:fillRect/>
          </a:stretch>
        </p:blipFill>
        <p:spPr>
          <a:xfrm>
            <a:off x="9359064" y="509086"/>
            <a:ext cx="1847850" cy="714375"/>
          </a:xfrm>
          <a:prstGeom prst="rect">
            <a:avLst/>
          </a:prstGeom>
        </p:spPr>
      </p:pic>
    </p:spTree>
    <p:extLst>
      <p:ext uri="{BB962C8B-B14F-4D97-AF65-F5344CB8AC3E}">
        <p14:creationId xmlns:p14="http://schemas.microsoft.com/office/powerpoint/2010/main" val="2694382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D7BE8F-0203-4B55-B8D3-20BF1F773B11}"/>
              </a:ext>
            </a:extLst>
          </p:cNvPr>
          <p:cNvPicPr>
            <a:picLocks noChangeAspect="1"/>
          </p:cNvPicPr>
          <p:nvPr/>
        </p:nvPicPr>
        <p:blipFill>
          <a:blip r:embed="rId3"/>
          <a:stretch>
            <a:fillRect/>
          </a:stretch>
        </p:blipFill>
        <p:spPr>
          <a:xfrm>
            <a:off x="2358189" y="183466"/>
            <a:ext cx="7826415" cy="5826809"/>
          </a:xfrm>
          <a:prstGeom prst="rect">
            <a:avLst/>
          </a:prstGeom>
        </p:spPr>
      </p:pic>
      <p:pic>
        <p:nvPicPr>
          <p:cNvPr id="3" name="Picture 2">
            <a:extLst>
              <a:ext uri="{FF2B5EF4-FFF2-40B4-BE49-F238E27FC236}">
                <a16:creationId xmlns:a16="http://schemas.microsoft.com/office/drawing/2014/main" id="{71C91C24-0072-47FC-8B76-2B555A285936}"/>
              </a:ext>
            </a:extLst>
          </p:cNvPr>
          <p:cNvPicPr>
            <a:picLocks noChangeAspect="1"/>
          </p:cNvPicPr>
          <p:nvPr/>
        </p:nvPicPr>
        <p:blipFill>
          <a:blip r:embed="rId4"/>
          <a:stretch>
            <a:fillRect/>
          </a:stretch>
        </p:blipFill>
        <p:spPr>
          <a:xfrm>
            <a:off x="10358437" y="183466"/>
            <a:ext cx="1533525" cy="981075"/>
          </a:xfrm>
          <a:prstGeom prst="rect">
            <a:avLst/>
          </a:prstGeom>
        </p:spPr>
      </p:pic>
    </p:spTree>
    <p:extLst>
      <p:ext uri="{BB962C8B-B14F-4D97-AF65-F5344CB8AC3E}">
        <p14:creationId xmlns:p14="http://schemas.microsoft.com/office/powerpoint/2010/main" val="3594024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D9BCFF-CC30-43B2-9D88-016FF3E4E1C4}"/>
              </a:ext>
            </a:extLst>
          </p:cNvPr>
          <p:cNvPicPr>
            <a:picLocks noChangeAspect="1"/>
          </p:cNvPicPr>
          <p:nvPr/>
        </p:nvPicPr>
        <p:blipFill>
          <a:blip r:embed="rId2"/>
          <a:stretch>
            <a:fillRect/>
          </a:stretch>
        </p:blipFill>
        <p:spPr>
          <a:xfrm>
            <a:off x="2298032" y="601752"/>
            <a:ext cx="8084313" cy="5385714"/>
          </a:xfrm>
          <a:prstGeom prst="rect">
            <a:avLst/>
          </a:prstGeom>
        </p:spPr>
      </p:pic>
      <p:pic>
        <p:nvPicPr>
          <p:cNvPr id="3" name="Picture 2">
            <a:extLst>
              <a:ext uri="{FF2B5EF4-FFF2-40B4-BE49-F238E27FC236}">
                <a16:creationId xmlns:a16="http://schemas.microsoft.com/office/drawing/2014/main" id="{5DE5A338-3C94-48E2-8A7F-21C01718090D}"/>
              </a:ext>
            </a:extLst>
          </p:cNvPr>
          <p:cNvPicPr>
            <a:picLocks noChangeAspect="1"/>
          </p:cNvPicPr>
          <p:nvPr/>
        </p:nvPicPr>
        <p:blipFill>
          <a:blip r:embed="rId3"/>
          <a:stretch>
            <a:fillRect/>
          </a:stretch>
        </p:blipFill>
        <p:spPr>
          <a:xfrm>
            <a:off x="10466566" y="601752"/>
            <a:ext cx="1590675" cy="771525"/>
          </a:xfrm>
          <a:prstGeom prst="rect">
            <a:avLst/>
          </a:prstGeom>
        </p:spPr>
      </p:pic>
    </p:spTree>
    <p:extLst>
      <p:ext uri="{BB962C8B-B14F-4D97-AF65-F5344CB8AC3E}">
        <p14:creationId xmlns:p14="http://schemas.microsoft.com/office/powerpoint/2010/main" val="2439605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E1D469-8D9B-42A5-9562-472EA1C9017A}"/>
              </a:ext>
            </a:extLst>
          </p:cNvPr>
          <p:cNvPicPr>
            <a:picLocks noChangeAspect="1"/>
          </p:cNvPicPr>
          <p:nvPr/>
        </p:nvPicPr>
        <p:blipFill>
          <a:blip r:embed="rId3"/>
          <a:stretch>
            <a:fillRect/>
          </a:stretch>
        </p:blipFill>
        <p:spPr>
          <a:xfrm>
            <a:off x="6438900" y="251660"/>
            <a:ext cx="5753100" cy="1638300"/>
          </a:xfrm>
          <a:prstGeom prst="rect">
            <a:avLst/>
          </a:prstGeom>
        </p:spPr>
      </p:pic>
      <p:sp>
        <p:nvSpPr>
          <p:cNvPr id="3" name="TextBox 2">
            <a:extLst>
              <a:ext uri="{FF2B5EF4-FFF2-40B4-BE49-F238E27FC236}">
                <a16:creationId xmlns:a16="http://schemas.microsoft.com/office/drawing/2014/main" id="{50522C6B-32D5-4AAF-B8EA-363530A6EA75}"/>
              </a:ext>
            </a:extLst>
          </p:cNvPr>
          <p:cNvSpPr txBox="1"/>
          <p:nvPr/>
        </p:nvSpPr>
        <p:spPr>
          <a:xfrm>
            <a:off x="743637" y="914399"/>
            <a:ext cx="5352363" cy="707886"/>
          </a:xfrm>
          <a:prstGeom prst="rect">
            <a:avLst/>
          </a:prstGeom>
          <a:noFill/>
        </p:spPr>
        <p:txBody>
          <a:bodyPr wrap="none" rtlCol="0">
            <a:spAutoFit/>
          </a:bodyPr>
          <a:lstStyle/>
          <a:p>
            <a:r>
              <a:rPr lang="en-GB" sz="4000" b="1" dirty="0">
                <a:solidFill>
                  <a:srgbClr val="361A9E"/>
                </a:solidFill>
              </a:rPr>
              <a:t>The </a:t>
            </a:r>
            <a:r>
              <a:rPr lang="en-GB" sz="4000" b="1" dirty="0" err="1">
                <a:solidFill>
                  <a:srgbClr val="361A9E"/>
                </a:solidFill>
              </a:rPr>
              <a:t>Teenlife</a:t>
            </a:r>
            <a:r>
              <a:rPr lang="en-GB" sz="4000" b="1" dirty="0">
                <a:solidFill>
                  <a:srgbClr val="361A9E"/>
                </a:solidFill>
              </a:rPr>
              <a:t> Programme</a:t>
            </a:r>
          </a:p>
        </p:txBody>
      </p:sp>
      <p:sp>
        <p:nvSpPr>
          <p:cNvPr id="4" name="TextBox 3">
            <a:extLst>
              <a:ext uri="{FF2B5EF4-FFF2-40B4-BE49-F238E27FC236}">
                <a16:creationId xmlns:a16="http://schemas.microsoft.com/office/drawing/2014/main" id="{84A5E160-0C3C-43C9-9706-93E1663A9614}"/>
              </a:ext>
            </a:extLst>
          </p:cNvPr>
          <p:cNvSpPr txBox="1"/>
          <p:nvPr/>
        </p:nvSpPr>
        <p:spPr>
          <a:xfrm>
            <a:off x="743637" y="1889960"/>
            <a:ext cx="7363327" cy="3970318"/>
          </a:xfrm>
          <a:prstGeom prst="rect">
            <a:avLst/>
          </a:prstGeom>
          <a:noFill/>
        </p:spPr>
        <p:txBody>
          <a:bodyPr wrap="square" rtlCol="0">
            <a:spAutoFit/>
          </a:bodyPr>
          <a:lstStyle/>
          <a:p>
            <a:pPr marL="285750" indent="-285750">
              <a:buFont typeface="Arial" panose="020B0604020202020204" pitchFamily="34" charset="0"/>
              <a:buChar char="•"/>
            </a:pPr>
            <a:r>
              <a:rPr lang="en-GB" sz="2800" dirty="0">
                <a:solidFill>
                  <a:srgbClr val="361A9E"/>
                </a:solidFill>
              </a:rPr>
              <a:t>Aimed at families of autistic young people aged 10 -16 years.</a:t>
            </a:r>
          </a:p>
          <a:p>
            <a:pPr marL="285750" indent="-285750">
              <a:buFont typeface="Arial" panose="020B0604020202020204" pitchFamily="34" charset="0"/>
              <a:buChar char="•"/>
            </a:pPr>
            <a:endParaRPr lang="en-GB" sz="2800" dirty="0">
              <a:solidFill>
                <a:srgbClr val="361A9E"/>
              </a:solidFill>
            </a:endParaRPr>
          </a:p>
          <a:p>
            <a:pPr marL="285750" indent="-285750">
              <a:buFont typeface="Arial" panose="020B0604020202020204" pitchFamily="34" charset="0"/>
              <a:buChar char="•"/>
            </a:pPr>
            <a:r>
              <a:rPr lang="en-GB" sz="2800" dirty="0">
                <a:solidFill>
                  <a:srgbClr val="361A9E"/>
                </a:solidFill>
              </a:rPr>
              <a:t>Every family offered two places and can opt to invite a supporting professional to attend the sessions with them. </a:t>
            </a:r>
          </a:p>
          <a:p>
            <a:pPr marL="285750" indent="-285750">
              <a:buFont typeface="Arial" panose="020B0604020202020204" pitchFamily="34" charset="0"/>
              <a:buChar char="•"/>
            </a:pPr>
            <a:endParaRPr lang="en-GB" sz="2800" dirty="0">
              <a:solidFill>
                <a:srgbClr val="361A9E"/>
              </a:solidFill>
            </a:endParaRPr>
          </a:p>
          <a:p>
            <a:pPr marL="285750" indent="-285750">
              <a:buFont typeface="Arial" panose="020B0604020202020204" pitchFamily="34" charset="0"/>
              <a:buChar char="•"/>
            </a:pPr>
            <a:r>
              <a:rPr lang="en-GB" sz="2800" dirty="0">
                <a:solidFill>
                  <a:srgbClr val="361A9E"/>
                </a:solidFill>
              </a:rPr>
              <a:t>The </a:t>
            </a:r>
            <a:r>
              <a:rPr lang="en-GB" sz="2800" dirty="0" err="1">
                <a:solidFill>
                  <a:srgbClr val="361A9E"/>
                </a:solidFill>
              </a:rPr>
              <a:t>Teenlife</a:t>
            </a:r>
            <a:r>
              <a:rPr lang="en-GB" sz="2800" dirty="0">
                <a:solidFill>
                  <a:srgbClr val="361A9E"/>
                </a:solidFill>
              </a:rPr>
              <a:t> programme consists of 6 sessions there are no home visits.</a:t>
            </a:r>
          </a:p>
        </p:txBody>
      </p:sp>
      <p:pic>
        <p:nvPicPr>
          <p:cNvPr id="5" name="Picture 4">
            <a:extLst>
              <a:ext uri="{FF2B5EF4-FFF2-40B4-BE49-F238E27FC236}">
                <a16:creationId xmlns:a16="http://schemas.microsoft.com/office/drawing/2014/main" id="{6E92B588-71B1-4647-BC3C-C4231DB51FE6}"/>
              </a:ext>
            </a:extLst>
          </p:cNvPr>
          <p:cNvPicPr>
            <a:picLocks noChangeAspect="1"/>
          </p:cNvPicPr>
          <p:nvPr/>
        </p:nvPicPr>
        <p:blipFill>
          <a:blip r:embed="rId4"/>
          <a:stretch>
            <a:fillRect/>
          </a:stretch>
        </p:blipFill>
        <p:spPr>
          <a:xfrm>
            <a:off x="8820150" y="2906128"/>
            <a:ext cx="3371850" cy="3524250"/>
          </a:xfrm>
          <a:prstGeom prst="rect">
            <a:avLst/>
          </a:prstGeom>
        </p:spPr>
      </p:pic>
    </p:spTree>
    <p:extLst>
      <p:ext uri="{BB962C8B-B14F-4D97-AF65-F5344CB8AC3E}">
        <p14:creationId xmlns:p14="http://schemas.microsoft.com/office/powerpoint/2010/main" val="430118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B1C16E-4084-4B20-8004-93BDD2B78C42}"/>
              </a:ext>
            </a:extLst>
          </p:cNvPr>
          <p:cNvPicPr>
            <a:picLocks noChangeAspect="1"/>
          </p:cNvPicPr>
          <p:nvPr/>
        </p:nvPicPr>
        <p:blipFill>
          <a:blip r:embed="rId2"/>
          <a:stretch>
            <a:fillRect/>
          </a:stretch>
        </p:blipFill>
        <p:spPr>
          <a:xfrm>
            <a:off x="1990258" y="409074"/>
            <a:ext cx="7563317" cy="5563101"/>
          </a:xfrm>
          <a:prstGeom prst="rect">
            <a:avLst/>
          </a:prstGeom>
        </p:spPr>
      </p:pic>
      <p:pic>
        <p:nvPicPr>
          <p:cNvPr id="3" name="Picture 2">
            <a:extLst>
              <a:ext uri="{FF2B5EF4-FFF2-40B4-BE49-F238E27FC236}">
                <a16:creationId xmlns:a16="http://schemas.microsoft.com/office/drawing/2014/main" id="{86445CF5-9048-47B7-9309-5BF54E26F6AF}"/>
              </a:ext>
            </a:extLst>
          </p:cNvPr>
          <p:cNvPicPr>
            <a:picLocks noChangeAspect="1"/>
          </p:cNvPicPr>
          <p:nvPr/>
        </p:nvPicPr>
        <p:blipFill>
          <a:blip r:embed="rId3"/>
          <a:stretch>
            <a:fillRect/>
          </a:stretch>
        </p:blipFill>
        <p:spPr>
          <a:xfrm>
            <a:off x="9844839" y="526883"/>
            <a:ext cx="1790700" cy="895350"/>
          </a:xfrm>
          <a:prstGeom prst="rect">
            <a:avLst/>
          </a:prstGeom>
        </p:spPr>
      </p:pic>
    </p:spTree>
    <p:extLst>
      <p:ext uri="{BB962C8B-B14F-4D97-AF65-F5344CB8AC3E}">
        <p14:creationId xmlns:p14="http://schemas.microsoft.com/office/powerpoint/2010/main" val="4132021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Oval 1">
            <a:extLst>
              <a:ext uri="{FF2B5EF4-FFF2-40B4-BE49-F238E27FC236}">
                <a16:creationId xmlns:a16="http://schemas.microsoft.com/office/drawing/2014/main" id="{519005F2-4E60-43B2-985C-4819CBBE6642}"/>
              </a:ext>
            </a:extLst>
          </p:cNvPr>
          <p:cNvSpPr/>
          <p:nvPr/>
        </p:nvSpPr>
        <p:spPr>
          <a:xfrm>
            <a:off x="873615" y="90153"/>
            <a:ext cx="4071872" cy="3465628"/>
          </a:xfrm>
          <a:prstGeom prst="wedgeEllipse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BC28C500-8F86-40A9-A535-293B16C7E741}"/>
              </a:ext>
            </a:extLst>
          </p:cNvPr>
          <p:cNvSpPr/>
          <p:nvPr/>
        </p:nvSpPr>
        <p:spPr>
          <a:xfrm>
            <a:off x="1322228" y="665680"/>
            <a:ext cx="2992192" cy="2431691"/>
          </a:xfrm>
          <a:prstGeom prst="rect">
            <a:avLst/>
          </a:prstGeom>
        </p:spPr>
        <p:txBody>
          <a:bodyPr wrap="square">
            <a:spAutoFit/>
          </a:bodyPr>
          <a:lstStyle/>
          <a:p>
            <a:pPr algn="just">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I found the course very useful. Discussing actual events that happened during the week was very useful.  Getting views and advice has been very valuable.</a:t>
            </a:r>
          </a:p>
          <a:p>
            <a:pPr algn="just">
              <a:lnSpc>
                <a:spcPct val="115000"/>
              </a:lnSpc>
              <a:spcAft>
                <a:spcPts val="1000"/>
              </a:spcAft>
            </a:pPr>
            <a:r>
              <a:rPr lang="en-GB"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EarlyBird</a:t>
            </a:r>
            <a:r>
              <a:rPr lang="en-GB" dirty="0">
                <a:solidFill>
                  <a:srgbClr val="FF0000"/>
                </a:solidFill>
                <a:latin typeface="Calibri" panose="020F0502020204030204" pitchFamily="34" charset="0"/>
                <a:ea typeface="Calibri" panose="020F0502020204030204" pitchFamily="34" charset="0"/>
                <a:cs typeface="Times New Roman" panose="02020603050405020304" pitchFamily="18" charset="0"/>
              </a:rPr>
              <a:t> Parent</a:t>
            </a:r>
          </a:p>
        </p:txBody>
      </p:sp>
      <p:sp>
        <p:nvSpPr>
          <p:cNvPr id="4" name="Speech Bubble: Oval 3">
            <a:extLst>
              <a:ext uri="{FF2B5EF4-FFF2-40B4-BE49-F238E27FC236}">
                <a16:creationId xmlns:a16="http://schemas.microsoft.com/office/drawing/2014/main" id="{836845CC-B076-4BAC-822D-51B4F9B69024}"/>
              </a:ext>
            </a:extLst>
          </p:cNvPr>
          <p:cNvSpPr/>
          <p:nvPr/>
        </p:nvSpPr>
        <p:spPr>
          <a:xfrm>
            <a:off x="6400800" y="528034"/>
            <a:ext cx="4917585" cy="4005329"/>
          </a:xfrm>
          <a:prstGeom prst="wedgeEllipse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5DD51533-F540-47C9-B381-F7A687BC14C2}"/>
              </a:ext>
            </a:extLst>
          </p:cNvPr>
          <p:cNvSpPr/>
          <p:nvPr/>
        </p:nvSpPr>
        <p:spPr>
          <a:xfrm>
            <a:off x="7379594" y="961037"/>
            <a:ext cx="3181082" cy="3139321"/>
          </a:xfrm>
          <a:prstGeom prst="rect">
            <a:avLst/>
          </a:prstGeom>
        </p:spPr>
        <p:txBody>
          <a:bodyPr wrap="square">
            <a:spAutoFit/>
          </a:bodyPr>
          <a:lstStyle/>
          <a:p>
            <a:r>
              <a:rPr lang="en-GB" spc="15" dirty="0">
                <a:solidFill>
                  <a:srgbClr val="202124"/>
                </a:solidFill>
                <a:latin typeface="Calibri" panose="020F0502020204030204" pitchFamily="34" charset="0"/>
                <a:ea typeface="Times New Roman" panose="02020603050405020304" pitchFamily="18" charset="0"/>
              </a:rPr>
              <a:t>The course was amazing and we have now got a what's app group with the other parents so we continue to learn from each other and remind each other the tools we learnt to help us deal with triggers and problems we may face. Very happy I took part in this.</a:t>
            </a:r>
          </a:p>
          <a:p>
            <a:endParaRPr lang="en-GB" spc="15" dirty="0">
              <a:solidFill>
                <a:srgbClr val="202124"/>
              </a:solidFill>
              <a:latin typeface="Calibri" panose="020F0502020204030204" pitchFamily="34" charset="0"/>
              <a:ea typeface="Times New Roman" panose="02020603050405020304" pitchFamily="18" charset="0"/>
            </a:endParaRPr>
          </a:p>
          <a:p>
            <a:r>
              <a:rPr lang="en-GB" spc="15" dirty="0" err="1">
                <a:solidFill>
                  <a:srgbClr val="FF0000"/>
                </a:solidFill>
                <a:latin typeface="Calibri" panose="020F0502020204030204" pitchFamily="34" charset="0"/>
              </a:rPr>
              <a:t>EarlyBird</a:t>
            </a:r>
            <a:r>
              <a:rPr lang="en-GB" spc="15" dirty="0">
                <a:solidFill>
                  <a:srgbClr val="FF0000"/>
                </a:solidFill>
                <a:latin typeface="Calibri" panose="020F0502020204030204" pitchFamily="34" charset="0"/>
              </a:rPr>
              <a:t> Plus Parent</a:t>
            </a:r>
            <a:endParaRPr lang="en-GB" dirty="0">
              <a:solidFill>
                <a:srgbClr val="FF0000"/>
              </a:solidFill>
            </a:endParaRPr>
          </a:p>
        </p:txBody>
      </p:sp>
      <p:sp>
        <p:nvSpPr>
          <p:cNvPr id="6" name="Speech Bubble: Oval 5">
            <a:extLst>
              <a:ext uri="{FF2B5EF4-FFF2-40B4-BE49-F238E27FC236}">
                <a16:creationId xmlns:a16="http://schemas.microsoft.com/office/drawing/2014/main" id="{16ECBE0E-FFB4-4F64-BAE9-8CEBFAA2138A}"/>
              </a:ext>
            </a:extLst>
          </p:cNvPr>
          <p:cNvSpPr/>
          <p:nvPr/>
        </p:nvSpPr>
        <p:spPr>
          <a:xfrm>
            <a:off x="3412901" y="3097371"/>
            <a:ext cx="3490175" cy="3232595"/>
          </a:xfrm>
          <a:prstGeom prst="wedgeEllipse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82136258-5685-4993-8A08-87406172D337}"/>
              </a:ext>
            </a:extLst>
          </p:cNvPr>
          <p:cNvSpPr/>
          <p:nvPr/>
        </p:nvSpPr>
        <p:spPr>
          <a:xfrm>
            <a:off x="3855076" y="3555781"/>
            <a:ext cx="3048000" cy="2031325"/>
          </a:xfrm>
          <a:prstGeom prst="rect">
            <a:avLst/>
          </a:prstGeom>
        </p:spPr>
        <p:txBody>
          <a:bodyPr wrap="square">
            <a:spAutoFit/>
          </a:bodyPr>
          <a:lstStyle/>
          <a:p>
            <a:r>
              <a:rPr lang="en-US" dirty="0">
                <a:solidFill>
                  <a:srgbClr val="000000"/>
                </a:solidFill>
                <a:latin typeface="Calibri" panose="020F0502020204030204" pitchFamily="34" charset="0"/>
              </a:rPr>
              <a:t>Brilliant, well delivered, informative course. I completed the </a:t>
            </a:r>
            <a:r>
              <a:rPr lang="en-US" dirty="0" err="1">
                <a:solidFill>
                  <a:srgbClr val="000000"/>
                </a:solidFill>
                <a:latin typeface="Calibri" panose="020F0502020204030204" pitchFamily="34" charset="0"/>
              </a:rPr>
              <a:t>Earlybird</a:t>
            </a:r>
            <a:r>
              <a:rPr lang="en-US" dirty="0">
                <a:solidFill>
                  <a:srgbClr val="000000"/>
                </a:solidFill>
                <a:latin typeface="Calibri" panose="020F0502020204030204" pitchFamily="34" charset="0"/>
              </a:rPr>
              <a:t> Course and this is another great resource for parents too.</a:t>
            </a:r>
          </a:p>
          <a:p>
            <a:endParaRPr lang="en-US" dirty="0">
              <a:solidFill>
                <a:srgbClr val="000000"/>
              </a:solidFill>
              <a:latin typeface="Calibri" panose="020F0502020204030204" pitchFamily="34" charset="0"/>
            </a:endParaRPr>
          </a:p>
          <a:p>
            <a:r>
              <a:rPr lang="en-US" dirty="0" err="1">
                <a:solidFill>
                  <a:srgbClr val="FF0000"/>
                </a:solidFill>
                <a:latin typeface="Calibri" panose="020F0502020204030204" pitchFamily="34" charset="0"/>
              </a:rPr>
              <a:t>Teenlife</a:t>
            </a:r>
            <a:r>
              <a:rPr lang="en-US" dirty="0">
                <a:solidFill>
                  <a:srgbClr val="FF0000"/>
                </a:solidFill>
                <a:latin typeface="Calibri" panose="020F0502020204030204" pitchFamily="34" charset="0"/>
              </a:rPr>
              <a:t> Parent</a:t>
            </a:r>
            <a:endParaRPr lang="en-GB" dirty="0"/>
          </a:p>
        </p:txBody>
      </p:sp>
    </p:spTree>
    <p:extLst>
      <p:ext uri="{BB962C8B-B14F-4D97-AF65-F5344CB8AC3E}">
        <p14:creationId xmlns:p14="http://schemas.microsoft.com/office/powerpoint/2010/main" val="7661168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499</Words>
  <Application>Microsoft Office PowerPoint</Application>
  <PresentationFormat>Widescreen</PresentationFormat>
  <Paragraphs>58</Paragraphs>
  <Slides>12</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AMoriarty</dc:creator>
  <cp:lastModifiedBy>AMoriarty</cp:lastModifiedBy>
  <cp:revision>12</cp:revision>
  <dcterms:created xsi:type="dcterms:W3CDTF">2022-03-03T14:14:17Z</dcterms:created>
  <dcterms:modified xsi:type="dcterms:W3CDTF">2022-03-04T09:24:28Z</dcterms:modified>
</cp:coreProperties>
</file>